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8" r:id="rId3"/>
    <p:sldId id="266" r:id="rId4"/>
    <p:sldId id="263" r:id="rId5"/>
    <p:sldId id="264" r:id="rId6"/>
    <p:sldId id="265" r:id="rId7"/>
    <p:sldId id="259" r:id="rId8"/>
    <p:sldId id="276" r:id="rId9"/>
    <p:sldId id="274" r:id="rId10"/>
    <p:sldId id="277" r:id="rId11"/>
  </p:sldIdLst>
  <p:sldSz cx="9144000" cy="5143500" type="screen16x9"/>
  <p:notesSz cx="6858000" cy="9144000"/>
  <p:embeddedFontLst>
    <p:embeddedFont>
      <p:font typeface="MS Reference Sans Serif" panose="020B0604030504040204" pitchFamily="34" charset="0"/>
      <p:regular r:id="rId13"/>
    </p:embeddedFont>
    <p:embeddedFont>
      <p:font typeface="Roboto Serif" pitchFamily="2" charset="0"/>
      <p:regular r:id="rId14"/>
      <p:bold r:id="rId14"/>
      <p:italic r:id="rId14"/>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20" userDrawn="1">
          <p15:clr>
            <a:srgbClr val="747775"/>
          </p15:clr>
        </p15:guide>
        <p15:guide id="2" pos="408"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A7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88"/>
    <p:restoredTop sz="89253"/>
  </p:normalViewPr>
  <p:slideViewPr>
    <p:cSldViewPr snapToGrid="0">
      <p:cViewPr varScale="1">
        <p:scale>
          <a:sx n="134" d="100"/>
          <a:sy n="134" d="100"/>
        </p:scale>
        <p:origin x="1200" y="176"/>
      </p:cViewPr>
      <p:guideLst>
        <p:guide orient="horz" pos="420"/>
        <p:guide pos="40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kumimoji="1" lang="en-US" altLang="zh-CN" dirty="0"/>
              <a:t>Reversal learning task is a bandit task with sudden reward probability switching. It has been used a lot in cognitive psychology research for understanding the computation underlying flexible learning conditions.</a:t>
            </a:r>
          </a:p>
          <a:p>
            <a:r>
              <a:rPr kumimoji="1" lang="en-US" altLang="zh-CN" dirty="0"/>
              <a:t>For modeling the cognitive strategies, we can either manually build cognitive models by modifying the Rescorla </a:t>
            </a:r>
            <a:r>
              <a:rPr kumimoji="1" lang="en-US" altLang="zh-CN" dirty="0" err="1"/>
              <a:t>wagner</a:t>
            </a:r>
            <a:r>
              <a:rPr kumimoji="1" lang="en-US" altLang="zh-CN" dirty="0"/>
              <a:t> model, like having changing learning rate, adding value reset around reversal. These models are fully interpretable, but requires much handcrafting.</a:t>
            </a:r>
          </a:p>
          <a:p>
            <a:r>
              <a:rPr kumimoji="1" lang="en-US" altLang="zh-CN" dirty="0"/>
              <a:t>Thanks to powerful neural network technologies, we can also fit artificial neural network model to human behavior. However, lack of interpretability brings up the difficulty in understanding the cognitive strategy.</a:t>
            </a:r>
          </a:p>
          <a:p>
            <a:r>
              <a:rPr kumimoji="1" lang="en-US" altLang="zh-CN" dirty="0"/>
              <a:t>What would happen if we can combine the advantages of both methods?</a:t>
            </a:r>
            <a:endParaRPr kumimoji="1" lang="zh-CN" altLang="en-US" dirty="0"/>
          </a:p>
        </p:txBody>
      </p:sp>
      <p:sp>
        <p:nvSpPr>
          <p:cNvPr id="4" name="灯片编号占位符 3"/>
          <p:cNvSpPr>
            <a:spLocks noGrp="1"/>
          </p:cNvSpPr>
          <p:nvPr>
            <p:ph type="sldNum" sz="quarter" idx="5"/>
          </p:nvPr>
        </p:nvSpPr>
        <p:spPr/>
        <p:txBody>
          <a:bodyPr/>
          <a:lstStyle/>
          <a:p>
            <a:fld id="{CCDACDB0-7B28-2948-B8DB-DF3A35E67E3D}" type="slidenum">
              <a:rPr kumimoji="1" lang="zh-CN" altLang="en-US" smtClean="0"/>
              <a:t>2</a:t>
            </a:fld>
            <a:endParaRPr kumimoji="1" lang="zh-CN" altLang="en-US"/>
          </a:p>
        </p:txBody>
      </p:sp>
    </p:spTree>
    <p:extLst>
      <p:ext uri="{BB962C8B-B14F-4D97-AF65-F5344CB8AC3E}">
        <p14:creationId xmlns:p14="http://schemas.microsoft.com/office/powerpoint/2010/main" val="394185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ae2ece697c_2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3ae2ece697c_2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 Rescorla </a:t>
            </a:r>
            <a:r>
              <a:rPr lang="en-US" dirty="0" err="1"/>
              <a:t>wagner</a:t>
            </a:r>
            <a:r>
              <a:rPr lang="en-US" dirty="0"/>
              <a:t> model, the subject value of chosen action is updated based on the reward and a learning rate alpha. This fixed learning rate is consistent across all conditions, therefore discarding a lot of dynamics in this learning process.</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ae2ece697c_1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3ae2ece697c_1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To capture more dynamics automatically, Maria raised the idea that we can replace this linear function with a MLP, and the MLP could act as an approximator to the real learning function. In this way, neural network is no more a black box but driven by strong cognitive hypothesis.</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3ae2ece697c_2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3ae2ece697c_2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Furthermore, the framework enable us to test more. For example, we can use subject value for the nonchosen action as additional input to test whether learning depends on contextual information. We call this model Context-ANN</a:t>
            </a:r>
          </a:p>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3ae2ece697c_2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3ae2ece697c_2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Also, we can extract the activation states from the hidden units and give it as input to the network to see whether the learning needs memory information. This model is called memory-ANN.</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3ae2ece697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3ae2ece697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To quantitatively examine predictive power of each model, we merged several open access </a:t>
            </a:r>
            <a:r>
              <a:rPr lang="en-GB" dirty="0" err="1">
                <a:solidFill>
                  <a:schemeClr val="dk1"/>
                </a:solidFill>
              </a:rPr>
              <a:t>behavioral</a:t>
            </a:r>
            <a:r>
              <a:rPr lang="en-GB" dirty="0">
                <a:solidFill>
                  <a:schemeClr val="dk1"/>
                </a:solidFill>
              </a:rPr>
              <a:t> datasets into comprehensive human and monkey datasets, and followed a nested cross-validation process for model training and validation.</a:t>
            </a: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The results showed that context-ANN best captured </a:t>
            </a:r>
            <a:r>
              <a:rPr lang="en-GB" dirty="0" err="1">
                <a:solidFill>
                  <a:schemeClr val="dk1"/>
                </a:solidFill>
              </a:rPr>
              <a:t>behavior</a:t>
            </a:r>
            <a:r>
              <a:rPr lang="en-GB" dirty="0">
                <a:solidFill>
                  <a:schemeClr val="dk1"/>
                </a:solidFill>
              </a:rPr>
              <a:t> of both human and monkey, very close to the predictability of an uninterpretable RNN.</a:t>
            </a: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And we also qualitatively examined the </a:t>
            </a:r>
            <a:r>
              <a:rPr lang="en-GB" dirty="0" err="1">
                <a:solidFill>
                  <a:schemeClr val="dk1"/>
                </a:solidFill>
              </a:rPr>
              <a:t>behavioral</a:t>
            </a:r>
            <a:r>
              <a:rPr lang="en-GB" dirty="0">
                <a:solidFill>
                  <a:schemeClr val="dk1"/>
                </a:solidFill>
              </a:rPr>
              <a:t> patterns between models and found context-ANN has similar ability with RNN in capturing the </a:t>
            </a:r>
            <a:r>
              <a:rPr lang="en-GB" dirty="0" err="1">
                <a:solidFill>
                  <a:schemeClr val="dk1"/>
                </a:solidFill>
              </a:rPr>
              <a:t>behavioral</a:t>
            </a:r>
            <a:r>
              <a:rPr lang="en-GB" dirty="0">
                <a:solidFill>
                  <a:schemeClr val="dk1"/>
                </a:solidFill>
              </a:rPr>
              <a:t> dynamics of actual choices around reversal trials.</a:t>
            </a: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These results together showed that context information is important for </a:t>
            </a:r>
            <a:r>
              <a:rPr lang="en-GB" dirty="0" err="1">
                <a:solidFill>
                  <a:schemeClr val="dk1"/>
                </a:solidFill>
              </a:rPr>
              <a:t>modeling</a:t>
            </a:r>
            <a:r>
              <a:rPr lang="en-GB" dirty="0">
                <a:solidFill>
                  <a:schemeClr val="dk1"/>
                </a:solidFill>
              </a:rPr>
              <a:t> value updating function in reversal learning.</a:t>
            </a:r>
          </a:p>
          <a:p>
            <a:pPr marL="0" lvl="0" indent="0" algn="l" rtl="0">
              <a:lnSpc>
                <a:spcPct val="115000"/>
              </a:lnSpc>
              <a:spcBef>
                <a:spcPts val="1200"/>
              </a:spcBef>
              <a:spcAft>
                <a:spcPts val="0"/>
              </a:spcAft>
              <a:buClr>
                <a:schemeClr val="dk1"/>
              </a:buClr>
              <a:buSzPts val="1100"/>
              <a:buFont typeface="Arial"/>
              <a:buNone/>
            </a:pPr>
            <a:endParaRPr lang="en-GB"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To quantitatively test and compare the predictive power of the models, we merged several open access </a:t>
            </a:r>
            <a:r>
              <a:rPr lang="en-GB" dirty="0" err="1">
                <a:solidFill>
                  <a:schemeClr val="dk1"/>
                </a:solidFill>
              </a:rPr>
              <a:t>behavior</a:t>
            </a:r>
            <a:endParaRPr lang="en-GB" dirty="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lang="en-GB" dirty="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lang="en-GB" dirty="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lang="en-GB" dirty="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lang="en-GB"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So now that we have the model structure, we can ask: </a:t>
            </a:r>
            <a:r>
              <a:rPr lang="en-GB" b="1" dirty="0">
                <a:solidFill>
                  <a:schemeClr val="dk1"/>
                </a:solidFill>
              </a:rPr>
              <a:t>do these hybrid models actually predict </a:t>
            </a:r>
            <a:r>
              <a:rPr lang="en-GB" b="1" dirty="0" err="1">
                <a:solidFill>
                  <a:schemeClr val="dk1"/>
                </a:solidFill>
              </a:rPr>
              <a:t>behavior</a:t>
            </a:r>
            <a:r>
              <a:rPr lang="en-GB" b="1" dirty="0">
                <a:solidFill>
                  <a:schemeClr val="dk1"/>
                </a:solidFill>
              </a:rPr>
              <a:t> any better?</a:t>
            </a:r>
            <a:br>
              <a:rPr lang="en-GB" b="1" dirty="0">
                <a:solidFill>
                  <a:schemeClr val="dk1"/>
                </a:solidFill>
              </a:rPr>
            </a:br>
            <a:r>
              <a:rPr lang="en-GB" dirty="0">
                <a:solidFill>
                  <a:schemeClr val="dk1"/>
                </a:solidFill>
              </a:rPr>
              <a:t> We tested all models on both the Human and Primate datasets, using negative log-likelihood as our main metric.</a:t>
            </a:r>
            <a:endParaRPr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On the Human dataset, Context-ANN outperforms the other models and achieves near–RNN accuracy.</a:t>
            </a:r>
            <a:br>
              <a:rPr lang="en-GB" dirty="0">
                <a:solidFill>
                  <a:schemeClr val="dk1"/>
                </a:solidFill>
              </a:rPr>
            </a:br>
            <a:r>
              <a:rPr lang="en-GB" dirty="0">
                <a:solidFill>
                  <a:schemeClr val="dk1"/>
                </a:solidFill>
              </a:rPr>
              <a:t> On the Monkey dataset, Context-ANN reaches performance that is statistically indistinguishable from the black-box vanilla RNN.</a:t>
            </a:r>
            <a:endParaRPr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We also examined the </a:t>
            </a:r>
            <a:r>
              <a:rPr lang="en-GB" b="1" dirty="0" err="1">
                <a:solidFill>
                  <a:schemeClr val="dk1"/>
                </a:solidFill>
              </a:rPr>
              <a:t>behavioral</a:t>
            </a:r>
            <a:r>
              <a:rPr lang="en-GB" b="1" dirty="0">
                <a:solidFill>
                  <a:schemeClr val="dk1"/>
                </a:solidFill>
              </a:rPr>
              <a:t> dynamics</a:t>
            </a:r>
            <a:r>
              <a:rPr lang="en-GB" dirty="0">
                <a:solidFill>
                  <a:schemeClr val="dk1"/>
                </a:solidFill>
              </a:rPr>
              <a:t>. We align trials to the reversal point and plot the probability of staying with the previously best option. Context-ANN (blue) closely follows the human data (grey), capturing the sharp, rapid drop in stay probability right after the contingency switch. And its performance is comparable to the Vanilla-RNN.</a:t>
            </a:r>
            <a:endParaRPr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GB" dirty="0">
                <a:solidFill>
                  <a:schemeClr val="dk1"/>
                </a:solidFill>
              </a:rPr>
              <a:t>Together, these results suggest that the model bridges the gap between interpretability and accuracy, and learns </a:t>
            </a:r>
            <a:r>
              <a:rPr lang="en-GB" b="1" dirty="0">
                <a:solidFill>
                  <a:schemeClr val="dk1"/>
                </a:solidFill>
              </a:rPr>
              <a:t>trial-by-trial adaptation strategies</a:t>
            </a:r>
            <a:r>
              <a:rPr lang="en-GB" dirty="0">
                <a:solidFill>
                  <a:schemeClr val="dk1"/>
                </a:solidFill>
              </a:rPr>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ae2ece697c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ae2ece697c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r>
              <a:rPr lang="en-US" altLang="zh-CN" sz="1100" b="0" i="0" u="none" strike="noStrike" cap="none" dirty="0">
                <a:solidFill>
                  <a:srgbClr val="000000"/>
                </a:solidFill>
                <a:effectLst/>
                <a:latin typeface="Arial"/>
                <a:ea typeface="Arial"/>
                <a:cs typeface="Arial"/>
                <a:sym typeface="Arial"/>
              </a:rPr>
              <a:t>Since Context-ANN proved to be the best-fitting model, our next step was to open the ‘black box’ and understand its cognitive strategy. We did this by analyzing the network dynamics. By simulating the model across a range of initialized Q-values, we generated these vector fields. To guide you through the plot: the background color represents the velocity of change—darker regions indicate faster updates, while these zero-velocity zones form our attractor points. The black arrows overlaying the map track the actual Q-value trajectories during a single trial.</a:t>
            </a:r>
          </a:p>
          <a:p>
            <a:pPr marL="158750" indent="0">
              <a:buNone/>
            </a:pPr>
            <a:r>
              <a:rPr lang="en-US" altLang="zh-CN" sz="1100" b="0" i="0" u="none" strike="noStrike" cap="none" dirty="0">
                <a:solidFill>
                  <a:srgbClr val="000000"/>
                </a:solidFill>
                <a:effectLst/>
                <a:latin typeface="Arial"/>
                <a:ea typeface="Arial"/>
                <a:cs typeface="Arial"/>
                <a:sym typeface="Arial"/>
              </a:rPr>
              <a:t>Now, comparing the two models reveals a striking difference in strategy. First, let's look at the case where the Reward is 0. Cognitive RL acts very greedily: it drives the chosen Q-value to 0, but aggressively pushes the unchosen Q-value all the way to 1. Context-ANN, however, is much more moderate. It tends to equilibrate, keeping the Q-values for both actions roughly equal. Essentially, it avoids forming a strong bias when there is no positive feedback. Even when the Reward is 1, we see a difference. While Context-ANN does shift its attractor toward the chosen action, it does not converge to the extreme greedy point like Cognitive RL does. It maintains a balanced representation.</a:t>
            </a:r>
          </a:p>
          <a:p>
            <a:pPr marL="158750" indent="0">
              <a:buNone/>
            </a:pPr>
            <a:r>
              <a:rPr lang="en-US" altLang="zh-CN" sz="1100" b="0" i="0" u="none" strike="noStrike" cap="none" dirty="0">
                <a:solidFill>
                  <a:srgbClr val="000000"/>
                </a:solidFill>
                <a:effectLst/>
                <a:latin typeface="Arial"/>
                <a:ea typeface="Arial"/>
                <a:cs typeface="Arial"/>
                <a:sym typeface="Arial"/>
              </a:rPr>
              <a:t>So, why does this happen? We found that Context-ANN has learned a context-dependent update rule. It doesn't update the chosen action in isolation; it considers the belief state of the alternative action. If the other action's belief is low, a reward triggers a large update. But if the other action is already highly valued, the update is significantly dampened.</a:t>
            </a:r>
          </a:p>
          <a:p>
            <a:pPr marL="158750" indent="0">
              <a:buNone/>
            </a:pPr>
            <a:r>
              <a:rPr lang="en-US" altLang="zh-CN" sz="1100" b="0" i="0" u="none" strike="noStrike" cap="none" dirty="0">
                <a:solidFill>
                  <a:srgbClr val="000000"/>
                </a:solidFill>
                <a:effectLst/>
                <a:latin typeface="Arial"/>
                <a:ea typeface="Arial"/>
                <a:cs typeface="Arial"/>
                <a:sym typeface="Arial"/>
              </a:rPr>
              <a:t>In conclusion, unlike the rigid linear rule in Cognitive RL, Context-ANN employs a complex, non-linear strategy. This allows for the flexible, context-sensitive learning that we observe in human cognition.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2EB04A-F170-3EDD-9BA5-A4EEED69B9F1}"/>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B56744F1-8FC1-E06D-7361-C99AFCF2D3F6}"/>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F92318A1-58AA-301B-8513-02B6E896A196}"/>
              </a:ext>
            </a:extLst>
          </p:cNvPr>
          <p:cNvSpPr>
            <a:spLocks noGrp="1"/>
          </p:cNvSpPr>
          <p:nvPr>
            <p:ph type="dt" sz="half" idx="10"/>
          </p:nvPr>
        </p:nvSpPr>
        <p:spPr/>
        <p:txBody>
          <a:bodyPr/>
          <a:lstStyle/>
          <a:p>
            <a:fld id="{C4DC1694-84F3-6349-B806-357B4FDBFEF9}" type="datetimeFigureOut">
              <a:rPr kumimoji="1" lang="zh-CN" altLang="en-US" smtClean="0"/>
              <a:t>2025/12/6</a:t>
            </a:fld>
            <a:endParaRPr kumimoji="1" lang="zh-CN" altLang="en-US"/>
          </a:p>
        </p:txBody>
      </p:sp>
      <p:sp>
        <p:nvSpPr>
          <p:cNvPr id="5" name="页脚占位符 4">
            <a:extLst>
              <a:ext uri="{FF2B5EF4-FFF2-40B4-BE49-F238E27FC236}">
                <a16:creationId xmlns:a16="http://schemas.microsoft.com/office/drawing/2014/main" id="{0EB1C6B1-B1F9-720D-150B-E9A322160AC2}"/>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D41BF360-D125-1E3E-ADE5-41DD096D14A1}"/>
              </a:ext>
            </a:extLst>
          </p:cNvPr>
          <p:cNvSpPr>
            <a:spLocks noGrp="1"/>
          </p:cNvSpPr>
          <p:nvPr>
            <p:ph type="sldNum" sz="quarter" idx="12"/>
          </p:nvPr>
        </p:nvSpPr>
        <p:spPr/>
        <p:txBody>
          <a:bodyPr/>
          <a:lstStyle/>
          <a:p>
            <a:fld id="{22AA4D77-8F33-4049-A335-F88EEF47686C}" type="slidenum">
              <a:rPr kumimoji="1" lang="zh-CN" altLang="en-US" smtClean="0"/>
              <a:t>‹#›</a:t>
            </a:fld>
            <a:endParaRPr kumimoji="1" lang="zh-CN" altLang="en-US"/>
          </a:p>
        </p:txBody>
      </p:sp>
    </p:spTree>
    <p:extLst>
      <p:ext uri="{BB962C8B-B14F-4D97-AF65-F5344CB8AC3E}">
        <p14:creationId xmlns:p14="http://schemas.microsoft.com/office/powerpoint/2010/main" val="1532801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936036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11717" y="1202357"/>
            <a:ext cx="8974548" cy="149300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en-GB" sz="2800" dirty="0">
                <a:latin typeface="MS Reference Sans Serif" panose="020B0604030504040204" pitchFamily="34" charset="0"/>
              </a:rPr>
              <a:t>Interpretable Hybrid Neural-Cognitive Models Discover Cognitive Strategies Underlying Flexible Reversal Learning</a:t>
            </a:r>
            <a:endParaRPr sz="2800" dirty="0">
              <a:latin typeface="MS Reference Sans Serif" panose="020B0604030504040204" pitchFamily="34" charset="0"/>
            </a:endParaRPr>
          </a:p>
        </p:txBody>
      </p:sp>
      <p:sp>
        <p:nvSpPr>
          <p:cNvPr id="55" name="Google Shape;55;p13"/>
          <p:cNvSpPr txBox="1">
            <a:spLocks noGrp="1"/>
          </p:cNvSpPr>
          <p:nvPr>
            <p:ph type="subTitle" idx="1"/>
          </p:nvPr>
        </p:nvSpPr>
        <p:spPr>
          <a:xfrm>
            <a:off x="338691" y="2864090"/>
            <a:ext cx="8520600" cy="792600"/>
          </a:xfrm>
          <a:prstGeom prst="rect">
            <a:avLst/>
          </a:prstGeom>
        </p:spPr>
        <p:txBody>
          <a:bodyPr spcFirstLastPara="1" wrap="square" lIns="91425" tIns="91425" rIns="91425" bIns="91425" anchor="t" anchorCtr="0">
            <a:normAutofit/>
          </a:bodyPr>
          <a:lstStyle/>
          <a:p>
            <a:pPr marL="0" lvl="0" indent="0">
              <a:buSzPts val="1018"/>
            </a:pPr>
            <a:r>
              <a:rPr lang="en-GB" sz="2000" dirty="0">
                <a:latin typeface="MS Reference Sans Serif" panose="020B0604030504040204" pitchFamily="34" charset="0"/>
              </a:rPr>
              <a:t>Chonghao Cai</a:t>
            </a:r>
            <a:r>
              <a:rPr lang="en-GB" sz="2000" baseline="30000" dirty="0">
                <a:latin typeface="MS Reference Sans Serif" panose="020B0604030504040204" pitchFamily="34" charset="0"/>
              </a:rPr>
              <a:t>*</a:t>
            </a:r>
            <a:r>
              <a:rPr lang="en-GB" sz="2000" dirty="0">
                <a:latin typeface="MS Reference Sans Serif" panose="020B0604030504040204" pitchFamily="34" charset="0"/>
              </a:rPr>
              <a:t>, Liyuan Li</a:t>
            </a:r>
            <a:r>
              <a:rPr lang="en-GB" sz="2000" baseline="30000" dirty="0">
                <a:latin typeface="MS Reference Sans Serif" panose="020B0604030504040204" pitchFamily="34" charset="0"/>
              </a:rPr>
              <a:t>*</a:t>
            </a:r>
            <a:r>
              <a:rPr lang="en-GB" sz="2000" dirty="0">
                <a:latin typeface="MS Reference Sans Serif" panose="020B0604030504040204" pitchFamily="34" charset="0"/>
              </a:rPr>
              <a:t>, Yifei Cao</a:t>
            </a:r>
            <a:r>
              <a:rPr lang="en-GB" sz="2000" baseline="30000" dirty="0">
                <a:latin typeface="MS Reference Sans Serif" panose="020B0604030504040204" pitchFamily="34" charset="0"/>
              </a:rPr>
              <a:t>*</a:t>
            </a:r>
            <a:r>
              <a:rPr lang="en-GB" sz="2000" dirty="0">
                <a:latin typeface="MS Reference Sans Serif" panose="020B0604030504040204" pitchFamily="34" charset="0"/>
              </a:rPr>
              <a:t>, Maria K. Eckstein</a:t>
            </a:r>
            <a:r>
              <a:rPr lang="en-US" sz="2000" baseline="30000" dirty="0"/>
              <a:t>‡</a:t>
            </a:r>
            <a:endParaRPr sz="2000" baseline="30000" dirty="0">
              <a:latin typeface="MS Reference Sans Serif" panose="020B0604030504040204" pitchFamily="34" charset="0"/>
            </a:endParaRPr>
          </a:p>
        </p:txBody>
      </p:sp>
      <p:pic>
        <p:nvPicPr>
          <p:cNvPr id="56" name="Google Shape;56;p13"/>
          <p:cNvPicPr preferRelativeResize="0"/>
          <p:nvPr/>
        </p:nvPicPr>
        <p:blipFill>
          <a:blip r:embed="rId3">
            <a:alphaModFix/>
          </a:blip>
          <a:stretch>
            <a:fillRect/>
          </a:stretch>
        </p:blipFill>
        <p:spPr>
          <a:xfrm>
            <a:off x="6842131" y="113242"/>
            <a:ext cx="2217138" cy="993275"/>
          </a:xfrm>
          <a:prstGeom prst="rect">
            <a:avLst/>
          </a:prstGeom>
          <a:noFill/>
          <a:ln>
            <a:noFill/>
          </a:ln>
        </p:spPr>
      </p:pic>
      <p:pic>
        <p:nvPicPr>
          <p:cNvPr id="57" name="Google Shape;57;p13"/>
          <p:cNvPicPr preferRelativeResize="0"/>
          <p:nvPr/>
        </p:nvPicPr>
        <p:blipFill>
          <a:blip r:embed="rId4">
            <a:alphaModFix/>
          </a:blip>
          <a:stretch>
            <a:fillRect/>
          </a:stretch>
        </p:blipFill>
        <p:spPr>
          <a:xfrm>
            <a:off x="1263150" y="3558325"/>
            <a:ext cx="1735301" cy="993275"/>
          </a:xfrm>
          <a:prstGeom prst="rect">
            <a:avLst/>
          </a:prstGeom>
          <a:noFill/>
          <a:ln>
            <a:noFill/>
          </a:ln>
        </p:spPr>
      </p:pic>
      <p:pic>
        <p:nvPicPr>
          <p:cNvPr id="58" name="Google Shape;58;p13"/>
          <p:cNvPicPr preferRelativeResize="0"/>
          <p:nvPr/>
        </p:nvPicPr>
        <p:blipFill>
          <a:blip r:embed="rId5">
            <a:alphaModFix/>
          </a:blip>
          <a:stretch>
            <a:fillRect/>
          </a:stretch>
        </p:blipFill>
        <p:spPr>
          <a:xfrm>
            <a:off x="3864025" y="3558325"/>
            <a:ext cx="1415940" cy="993275"/>
          </a:xfrm>
          <a:prstGeom prst="rect">
            <a:avLst/>
          </a:prstGeom>
          <a:noFill/>
          <a:ln>
            <a:noFill/>
          </a:ln>
        </p:spPr>
      </p:pic>
      <p:pic>
        <p:nvPicPr>
          <p:cNvPr id="59" name="Google Shape;59;p13"/>
          <p:cNvPicPr preferRelativeResize="0"/>
          <p:nvPr/>
        </p:nvPicPr>
        <p:blipFill>
          <a:blip r:embed="rId6">
            <a:alphaModFix/>
          </a:blip>
          <a:stretch>
            <a:fillRect/>
          </a:stretch>
        </p:blipFill>
        <p:spPr>
          <a:xfrm>
            <a:off x="6145550" y="3558325"/>
            <a:ext cx="2052770" cy="993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0F637-F97E-8F74-518D-90C691F66D93}"/>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96FAD805-EF81-2B7B-311F-94DF74B11ADB}"/>
              </a:ext>
            </a:extLst>
          </p:cNvPr>
          <p:cNvSpPr>
            <a:spLocks noGrp="1"/>
          </p:cNvSpPr>
          <p:nvPr>
            <p:ph type="title"/>
          </p:nvPr>
        </p:nvSpPr>
        <p:spPr>
          <a:xfrm>
            <a:off x="2049780" y="1833699"/>
            <a:ext cx="5044440" cy="572700"/>
          </a:xfrm>
        </p:spPr>
        <p:txBody>
          <a:bodyPr>
            <a:noAutofit/>
          </a:bodyPr>
          <a:lstStyle/>
          <a:p>
            <a:pPr algn="ctr"/>
            <a:r>
              <a:rPr kumimoji="1" lang="en-US" altLang="zh-CN" sz="2400" dirty="0">
                <a:latin typeface="MS Reference Sans Serif" panose="020B0604030504040204" pitchFamily="34" charset="0"/>
              </a:rPr>
              <a:t>Thank you for listening!</a:t>
            </a:r>
            <a:br>
              <a:rPr kumimoji="1" lang="en-US" altLang="zh-CN" sz="2400" dirty="0">
                <a:latin typeface="MS Reference Sans Serif" panose="020B0604030504040204" pitchFamily="34" charset="0"/>
              </a:rPr>
            </a:br>
            <a:br>
              <a:rPr kumimoji="1" lang="en-US" altLang="zh-CN" sz="2400" dirty="0">
                <a:latin typeface="MS Reference Sans Serif" panose="020B0604030504040204" pitchFamily="34" charset="0"/>
              </a:rPr>
            </a:br>
            <a:r>
              <a:rPr kumimoji="1" lang="en-US" altLang="zh-CN" sz="2400" dirty="0">
                <a:latin typeface="MS Reference Sans Serif" panose="020B0604030504040204" pitchFamily="34" charset="0"/>
              </a:rPr>
              <a:t>Q&amp;A</a:t>
            </a:r>
            <a:endParaRPr kumimoji="1" lang="zh-CN" altLang="en-US" sz="2400" dirty="0">
              <a:latin typeface="MS Reference Sans Serif" panose="020B0604030504040204" pitchFamily="34" charset="0"/>
            </a:endParaRPr>
          </a:p>
        </p:txBody>
      </p:sp>
    </p:spTree>
    <p:extLst>
      <p:ext uri="{BB962C8B-B14F-4D97-AF65-F5344CB8AC3E}">
        <p14:creationId xmlns:p14="http://schemas.microsoft.com/office/powerpoint/2010/main" val="45417377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6F6227-8AB3-884B-CF6D-DBC91DEF2687}"/>
              </a:ext>
            </a:extLst>
          </p:cNvPr>
          <p:cNvSpPr>
            <a:spLocks noGrp="1"/>
          </p:cNvSpPr>
          <p:nvPr>
            <p:ph type="title"/>
          </p:nvPr>
        </p:nvSpPr>
        <p:spPr>
          <a:xfrm>
            <a:off x="641732" y="573414"/>
            <a:ext cx="3136580" cy="572700"/>
          </a:xfrm>
        </p:spPr>
        <p:txBody>
          <a:bodyPr>
            <a:normAutofit/>
          </a:bodyPr>
          <a:lstStyle/>
          <a:p>
            <a:r>
              <a:rPr kumimoji="1" lang="en-US" altLang="zh-CN" sz="2100" dirty="0">
                <a:latin typeface="MS Reference Sans Serif" panose="020B0604030504040204" pitchFamily="34" charset="0"/>
              </a:rPr>
              <a:t>Research</a:t>
            </a:r>
            <a:r>
              <a:rPr kumimoji="1" lang="en-US" altLang="zh-CN" sz="2000" dirty="0">
                <a:latin typeface="MS Reference Sans Serif" panose="020B0604030504040204" pitchFamily="34" charset="0"/>
              </a:rPr>
              <a:t> Background</a:t>
            </a:r>
            <a:endParaRPr kumimoji="1" lang="zh-CN" altLang="en-US" sz="2000" dirty="0">
              <a:latin typeface="MS Reference Sans Serif" panose="020B0604030504040204" pitchFamily="34" charset="0"/>
            </a:endParaRPr>
          </a:p>
        </p:txBody>
      </p:sp>
      <p:sp>
        <p:nvSpPr>
          <p:cNvPr id="3" name="内容占位符 2">
            <a:extLst>
              <a:ext uri="{FF2B5EF4-FFF2-40B4-BE49-F238E27FC236}">
                <a16:creationId xmlns:a16="http://schemas.microsoft.com/office/drawing/2014/main" id="{21227BC0-98E6-2D51-1B77-BE2D7FCC2096}"/>
              </a:ext>
            </a:extLst>
          </p:cNvPr>
          <p:cNvSpPr>
            <a:spLocks noGrp="1"/>
          </p:cNvSpPr>
          <p:nvPr>
            <p:ph idx="1"/>
          </p:nvPr>
        </p:nvSpPr>
        <p:spPr>
          <a:xfrm>
            <a:off x="508490" y="1146114"/>
            <a:ext cx="5475383" cy="3263504"/>
          </a:xfrm>
        </p:spPr>
        <p:txBody>
          <a:bodyPr>
            <a:noAutofit/>
          </a:bodyPr>
          <a:lstStyle/>
          <a:p>
            <a:r>
              <a:rPr kumimoji="1" lang="en-US" altLang="zh-CN" sz="1500" dirty="0">
                <a:latin typeface="MS Reference Sans Serif" panose="020B0604030504040204" pitchFamily="34" charset="0"/>
              </a:rPr>
              <a:t>Reversal learning behavior</a:t>
            </a:r>
          </a:p>
          <a:p>
            <a:r>
              <a:rPr kumimoji="1" lang="en-US" altLang="zh-CN" sz="1500" dirty="0">
                <a:latin typeface="MS Reference Sans Serif" panose="020B0604030504040204" pitchFamily="34" charset="0"/>
              </a:rPr>
              <a:t>Manual cognitive modeling using Rescorla Wagner Model</a:t>
            </a:r>
          </a:p>
          <a:p>
            <a:pPr lvl="1"/>
            <a:r>
              <a:rPr kumimoji="1" lang="en-US" altLang="zh-CN" sz="1500" dirty="0">
                <a:latin typeface="MS Reference Sans Serif" panose="020B0604030504040204" pitchFamily="34" charset="0"/>
              </a:rPr>
              <a:t>Changing learning rate (</a:t>
            </a:r>
            <a:r>
              <a:rPr kumimoji="1" lang="en-US" altLang="zh-CN" sz="1500" dirty="0" err="1">
                <a:latin typeface="MS Reference Sans Serif" panose="020B0604030504040204" pitchFamily="34" charset="0"/>
              </a:rPr>
              <a:t>Sidarus</a:t>
            </a:r>
            <a:r>
              <a:rPr kumimoji="1" lang="en-US" altLang="zh-CN" sz="1500" dirty="0">
                <a:latin typeface="MS Reference Sans Serif" panose="020B0604030504040204" pitchFamily="34" charset="0"/>
              </a:rPr>
              <a:t> et al., 2019).</a:t>
            </a:r>
          </a:p>
          <a:p>
            <a:pPr lvl="1"/>
            <a:r>
              <a:rPr kumimoji="1" lang="en-US" altLang="zh-CN" sz="1500" dirty="0">
                <a:latin typeface="MS Reference Sans Serif" panose="020B0604030504040204" pitchFamily="34" charset="0"/>
              </a:rPr>
              <a:t>Counterfactual learning rates and forgetting mechanism (Eckstein et al., 2022).</a:t>
            </a:r>
          </a:p>
          <a:p>
            <a:pPr lvl="1"/>
            <a:r>
              <a:rPr kumimoji="1" lang="en-US" altLang="zh-CN" sz="1500" dirty="0">
                <a:latin typeface="MS Reference Sans Serif" panose="020B0604030504040204" pitchFamily="34" charset="0"/>
              </a:rPr>
              <a:t>Value reset around reversal (Barnby et al., 2022).</a:t>
            </a:r>
          </a:p>
          <a:p>
            <a:r>
              <a:rPr kumimoji="1" lang="en-US" altLang="zh-CN" sz="1500" dirty="0">
                <a:latin typeface="MS Reference Sans Serif" panose="020B0604030504040204" pitchFamily="34" charset="0"/>
              </a:rPr>
              <a:t>Automatic discovery using artificial neural network</a:t>
            </a:r>
          </a:p>
          <a:p>
            <a:pPr lvl="1"/>
            <a:r>
              <a:rPr kumimoji="1" lang="en-US" altLang="zh-CN" sz="1500" dirty="0" err="1">
                <a:latin typeface="MS Reference Sans Serif" panose="020B0604030504040204" pitchFamily="34" charset="0"/>
              </a:rPr>
              <a:t>TinyRNN</a:t>
            </a:r>
            <a:r>
              <a:rPr kumimoji="1" lang="en-US" altLang="zh-CN" sz="1500" dirty="0">
                <a:latin typeface="MS Reference Sans Serif" panose="020B0604030504040204" pitchFamily="34" charset="0"/>
              </a:rPr>
              <a:t> (Ji-An et al., 2025)</a:t>
            </a:r>
          </a:p>
          <a:p>
            <a:pPr lvl="1"/>
            <a:r>
              <a:rPr kumimoji="1" lang="en-US" altLang="zh-CN" sz="1500" dirty="0" err="1">
                <a:latin typeface="MS Reference Sans Serif" panose="020B0604030504040204" pitchFamily="34" charset="0"/>
              </a:rPr>
              <a:t>DisRNN</a:t>
            </a:r>
            <a:r>
              <a:rPr kumimoji="1" lang="en-US" altLang="zh-CN" sz="1500" dirty="0">
                <a:latin typeface="MS Reference Sans Serif" panose="020B0604030504040204" pitchFamily="34" charset="0"/>
              </a:rPr>
              <a:t> (Miller et al., 2023)</a:t>
            </a:r>
          </a:p>
          <a:p>
            <a:r>
              <a:rPr kumimoji="1" lang="en-US" altLang="zh-CN" sz="1500" dirty="0">
                <a:latin typeface="MS Reference Sans Serif" panose="020B0604030504040204" pitchFamily="34" charset="0"/>
              </a:rPr>
              <a:t>What about combining the both? (Eckstein et al., in press)</a:t>
            </a:r>
            <a:endParaRPr kumimoji="1" lang="zh-CN" altLang="en-US" sz="1500" dirty="0">
              <a:latin typeface="MS Reference Sans Serif" panose="020B0604030504040204" pitchFamily="34" charset="0"/>
            </a:endParaRPr>
          </a:p>
        </p:txBody>
      </p:sp>
      <p:pic>
        <p:nvPicPr>
          <p:cNvPr id="11" name="图片 10" descr="图示&#10;&#10;描述已自动生成">
            <a:extLst>
              <a:ext uri="{FF2B5EF4-FFF2-40B4-BE49-F238E27FC236}">
                <a16:creationId xmlns:a16="http://schemas.microsoft.com/office/drawing/2014/main" id="{C638D9C2-DFEB-6E1F-A3B6-C73B934061A2}"/>
              </a:ext>
            </a:extLst>
          </p:cNvPr>
          <p:cNvPicPr>
            <a:picLocks noChangeAspect="1"/>
          </p:cNvPicPr>
          <p:nvPr/>
        </p:nvPicPr>
        <p:blipFill>
          <a:blip r:embed="rId3"/>
          <a:stretch>
            <a:fillRect/>
          </a:stretch>
        </p:blipFill>
        <p:spPr>
          <a:xfrm>
            <a:off x="6181357" y="1306582"/>
            <a:ext cx="2242505" cy="1549170"/>
          </a:xfrm>
          <a:prstGeom prst="rect">
            <a:avLst/>
          </a:prstGeom>
        </p:spPr>
      </p:pic>
      <p:pic>
        <p:nvPicPr>
          <p:cNvPr id="13" name="图片 12" descr="图片包含 图表&#10;&#10;描述已自动生成">
            <a:extLst>
              <a:ext uri="{FF2B5EF4-FFF2-40B4-BE49-F238E27FC236}">
                <a16:creationId xmlns:a16="http://schemas.microsoft.com/office/drawing/2014/main" id="{316280EA-DC3F-A22A-5DB8-41975C16C8D6}"/>
              </a:ext>
            </a:extLst>
          </p:cNvPr>
          <p:cNvPicPr>
            <a:picLocks noChangeAspect="1"/>
          </p:cNvPicPr>
          <p:nvPr/>
        </p:nvPicPr>
        <p:blipFill>
          <a:blip r:embed="rId4"/>
          <a:stretch>
            <a:fillRect/>
          </a:stretch>
        </p:blipFill>
        <p:spPr>
          <a:xfrm>
            <a:off x="6181357" y="2855752"/>
            <a:ext cx="2242505" cy="2038641"/>
          </a:xfrm>
          <a:prstGeom prst="rect">
            <a:avLst/>
          </a:prstGeom>
        </p:spPr>
      </p:pic>
    </p:spTree>
    <p:extLst>
      <p:ext uri="{BB962C8B-B14F-4D97-AF65-F5344CB8AC3E}">
        <p14:creationId xmlns:p14="http://schemas.microsoft.com/office/powerpoint/2010/main" val="2530216480"/>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3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300"/>
                                        <p:tgtEl>
                                          <p:spTgt spid="11"/>
                                        </p:tgtEl>
                                      </p:cBhvr>
                                    </p:animEffect>
                                  </p:childTnLst>
                                </p:cTn>
                              </p:par>
                              <p:par>
                                <p:cTn id="11" presetID="9"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dissolve">
                                      <p:cBhvr>
                                        <p:cTn id="13" dur="3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ssolve">
                                      <p:cBhvr>
                                        <p:cTn id="18" dur="300"/>
                                        <p:tgtEl>
                                          <p:spTgt spid="3">
                                            <p:txEl>
                                              <p:pRg st="1" end="1"/>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dissolve">
                                      <p:cBhvr>
                                        <p:cTn id="21" dur="300"/>
                                        <p:tgtEl>
                                          <p:spTgt spid="3">
                                            <p:txEl>
                                              <p:pRg st="2" end="2"/>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dissolve">
                                      <p:cBhvr>
                                        <p:cTn id="24" dur="300"/>
                                        <p:tgtEl>
                                          <p:spTgt spid="3">
                                            <p:txEl>
                                              <p:pRg st="3" end="3"/>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3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300"/>
                                        <p:tgtEl>
                                          <p:spTgt spid="3">
                                            <p:txEl>
                                              <p:pRg st="5" end="5"/>
                                            </p:txEl>
                                          </p:spTgt>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dissolve">
                                      <p:cBhvr>
                                        <p:cTn id="35" dur="300"/>
                                        <p:tgtEl>
                                          <p:spTgt spid="3">
                                            <p:txEl>
                                              <p:pRg st="6" end="6"/>
                                            </p:txEl>
                                          </p:spTgt>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dissolve">
                                      <p:cBhvr>
                                        <p:cTn id="38" dur="3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dissolve">
                                      <p:cBhvr>
                                        <p:cTn id="43" dur="3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cxnSp>
        <p:nvCxnSpPr>
          <p:cNvPr id="236" name="Google Shape;236;p23"/>
          <p:cNvCxnSpPr/>
          <p:nvPr/>
        </p:nvCxnSpPr>
        <p:spPr>
          <a:xfrm>
            <a:off x="2721390" y="2555825"/>
            <a:ext cx="331500" cy="0"/>
          </a:xfrm>
          <a:prstGeom prst="straightConnector1">
            <a:avLst/>
          </a:prstGeom>
          <a:noFill/>
          <a:ln w="19050" cap="flat" cmpd="sng">
            <a:solidFill>
              <a:schemeClr val="dk2"/>
            </a:solidFill>
            <a:prstDash val="solid"/>
            <a:round/>
            <a:headEnd type="none" w="med" len="med"/>
            <a:tailEnd type="triangle" w="med" len="med"/>
          </a:ln>
        </p:spPr>
      </p:cxnSp>
      <p:cxnSp>
        <p:nvCxnSpPr>
          <p:cNvPr id="237" name="Google Shape;237;p23"/>
          <p:cNvCxnSpPr/>
          <p:nvPr/>
        </p:nvCxnSpPr>
        <p:spPr>
          <a:xfrm>
            <a:off x="5788553" y="2555825"/>
            <a:ext cx="331500" cy="0"/>
          </a:xfrm>
          <a:prstGeom prst="straightConnector1">
            <a:avLst/>
          </a:prstGeom>
          <a:noFill/>
          <a:ln w="19050" cap="flat" cmpd="sng">
            <a:solidFill>
              <a:schemeClr val="dk2"/>
            </a:solidFill>
            <a:prstDash val="solid"/>
            <a:round/>
            <a:headEnd type="none" w="med" len="med"/>
            <a:tailEnd type="triangle" w="med" len="med"/>
          </a:ln>
        </p:spPr>
      </p:cxnSp>
      <p:sp>
        <p:nvSpPr>
          <p:cNvPr id="2" name="TextBox 1">
            <a:extLst>
              <a:ext uri="{FF2B5EF4-FFF2-40B4-BE49-F238E27FC236}">
                <a16:creationId xmlns:a16="http://schemas.microsoft.com/office/drawing/2014/main" id="{BF912A1E-FBFE-C813-AAEC-D5FC35AC25B3}"/>
              </a:ext>
            </a:extLst>
          </p:cNvPr>
          <p:cNvSpPr txBox="1"/>
          <p:nvPr/>
        </p:nvSpPr>
        <p:spPr>
          <a:xfrm>
            <a:off x="599087" y="599089"/>
            <a:ext cx="4711043" cy="415498"/>
          </a:xfrm>
          <a:prstGeom prst="rect">
            <a:avLst/>
          </a:prstGeom>
          <a:noFill/>
        </p:spPr>
        <p:txBody>
          <a:bodyPr wrap="square" rtlCol="0">
            <a:spAutoFit/>
          </a:bodyPr>
          <a:lstStyle/>
          <a:p>
            <a:r>
              <a:rPr lang="en-US" sz="2100" dirty="0">
                <a:latin typeface="MS Reference Sans Serif" panose="020B0604030504040204" pitchFamily="34" charset="0"/>
              </a:rPr>
              <a:t>Classical Rescorla-Wagner Model</a:t>
            </a:r>
          </a:p>
        </p:txBody>
      </p:sp>
      <p:sp>
        <p:nvSpPr>
          <p:cNvPr id="3" name="Google Shape;185;p21">
            <a:extLst>
              <a:ext uri="{FF2B5EF4-FFF2-40B4-BE49-F238E27FC236}">
                <a16:creationId xmlns:a16="http://schemas.microsoft.com/office/drawing/2014/main" id="{58FCC19F-2FDA-5817-AD55-45265D23AF61}"/>
              </a:ext>
            </a:extLst>
          </p:cNvPr>
          <p:cNvSpPr txBox="1"/>
          <p:nvPr/>
        </p:nvSpPr>
        <p:spPr>
          <a:xfrm>
            <a:off x="6327772" y="2335884"/>
            <a:ext cx="780107" cy="461635"/>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a:t>
            </a:r>
            <a:endParaRPr sz="1800" baseline="-25000" dirty="0">
              <a:solidFill>
                <a:schemeClr val="dk2"/>
              </a:solidFill>
              <a:latin typeface="Roboto Serif"/>
              <a:ea typeface="Roboto Serif"/>
              <a:cs typeface="Roboto Serif"/>
              <a:sym typeface="Roboto Serif"/>
            </a:endParaRPr>
          </a:p>
        </p:txBody>
      </p:sp>
      <p:pic>
        <p:nvPicPr>
          <p:cNvPr id="9" name="Picture 8" descr="A close-up of a mathematical equation&#10;&#10;AI-generated content may be incorrect.">
            <a:extLst>
              <a:ext uri="{FF2B5EF4-FFF2-40B4-BE49-F238E27FC236}">
                <a16:creationId xmlns:a16="http://schemas.microsoft.com/office/drawing/2014/main" id="{174D664E-94E8-E19F-CCDE-7174967EC09B}"/>
              </a:ext>
            </a:extLst>
          </p:cNvPr>
          <p:cNvPicPr>
            <a:picLocks noChangeAspect="1"/>
          </p:cNvPicPr>
          <p:nvPr/>
        </p:nvPicPr>
        <p:blipFill>
          <a:blip r:embed="rId3"/>
          <a:stretch>
            <a:fillRect/>
          </a:stretch>
        </p:blipFill>
        <p:spPr>
          <a:xfrm>
            <a:off x="3444262" y="2246088"/>
            <a:ext cx="2240432" cy="619474"/>
          </a:xfrm>
          <a:prstGeom prst="rect">
            <a:avLst/>
          </a:prstGeom>
        </p:spPr>
      </p:pic>
      <p:sp>
        <p:nvSpPr>
          <p:cNvPr id="10" name="Google Shape;234;p23">
            <a:extLst>
              <a:ext uri="{FF2B5EF4-FFF2-40B4-BE49-F238E27FC236}">
                <a16:creationId xmlns:a16="http://schemas.microsoft.com/office/drawing/2014/main" id="{287F51EA-1707-B004-9446-2E5DFC0E7BD9}"/>
              </a:ext>
            </a:extLst>
          </p:cNvPr>
          <p:cNvSpPr txBox="1"/>
          <p:nvPr/>
        </p:nvSpPr>
        <p:spPr>
          <a:xfrm>
            <a:off x="1542361" y="2725029"/>
            <a:ext cx="957154" cy="461635"/>
          </a:xfrm>
          <a:prstGeom prst="rect">
            <a:avLst/>
          </a:prstGeom>
          <a:solidFill>
            <a:srgbClr val="9FC5E8"/>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11" name="Google Shape;191;p22">
            <a:extLst>
              <a:ext uri="{FF2B5EF4-FFF2-40B4-BE49-F238E27FC236}">
                <a16:creationId xmlns:a16="http://schemas.microsoft.com/office/drawing/2014/main" id="{A71449CF-8099-9532-C881-AD948B63A1D9}"/>
              </a:ext>
            </a:extLst>
          </p:cNvPr>
          <p:cNvSpPr txBox="1"/>
          <p:nvPr/>
        </p:nvSpPr>
        <p:spPr>
          <a:xfrm>
            <a:off x="1903917" y="2278762"/>
            <a:ext cx="595597" cy="400110"/>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r</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12" name="Google Shape;193;p22">
            <a:extLst>
              <a:ext uri="{FF2B5EF4-FFF2-40B4-BE49-F238E27FC236}">
                <a16:creationId xmlns:a16="http://schemas.microsoft.com/office/drawing/2014/main" id="{A0207D87-4BB7-1E70-2E87-AE5A71B489AA}"/>
              </a:ext>
            </a:extLst>
          </p:cNvPr>
          <p:cNvSpPr txBox="1"/>
          <p:nvPr/>
        </p:nvSpPr>
        <p:spPr>
          <a:xfrm>
            <a:off x="1905219" y="1828082"/>
            <a:ext cx="594295" cy="40011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cxnSp>
        <p:nvCxnSpPr>
          <p:cNvPr id="109" name="Google Shape;109;p20"/>
          <p:cNvCxnSpPr/>
          <p:nvPr/>
        </p:nvCxnSpPr>
        <p:spPr>
          <a:xfrm>
            <a:off x="3244233" y="2222003"/>
            <a:ext cx="331500" cy="0"/>
          </a:xfrm>
          <a:prstGeom prst="straightConnector1">
            <a:avLst/>
          </a:prstGeom>
          <a:noFill/>
          <a:ln w="19050" cap="flat" cmpd="sng">
            <a:solidFill>
              <a:schemeClr val="dk2"/>
            </a:solidFill>
            <a:prstDash val="solid"/>
            <a:round/>
            <a:headEnd type="none" w="med" len="med"/>
            <a:tailEnd type="triangle" w="med" len="med"/>
          </a:ln>
        </p:spPr>
      </p:cxnSp>
      <p:cxnSp>
        <p:nvCxnSpPr>
          <p:cNvPr id="110" name="Google Shape;110;p20"/>
          <p:cNvCxnSpPr/>
          <p:nvPr/>
        </p:nvCxnSpPr>
        <p:spPr>
          <a:xfrm>
            <a:off x="5768233" y="2178233"/>
            <a:ext cx="331500" cy="0"/>
          </a:xfrm>
          <a:prstGeom prst="straightConnector1">
            <a:avLst/>
          </a:prstGeom>
          <a:noFill/>
          <a:ln w="19050" cap="flat" cmpd="sng">
            <a:solidFill>
              <a:schemeClr val="dk2"/>
            </a:solidFill>
            <a:prstDash val="solid"/>
            <a:round/>
            <a:headEnd type="none" w="med" len="med"/>
            <a:tailEnd type="triangle" w="med" len="med"/>
          </a:ln>
        </p:spPr>
      </p:cxnSp>
      <p:grpSp>
        <p:nvGrpSpPr>
          <p:cNvPr id="112" name="Google Shape;112;p20"/>
          <p:cNvGrpSpPr/>
          <p:nvPr/>
        </p:nvGrpSpPr>
        <p:grpSpPr>
          <a:xfrm>
            <a:off x="3886860" y="1514045"/>
            <a:ext cx="1275848" cy="1360225"/>
            <a:chOff x="3730974" y="1830990"/>
            <a:chExt cx="1123501" cy="1175039"/>
          </a:xfrm>
        </p:grpSpPr>
        <p:sp>
          <p:nvSpPr>
            <p:cNvPr id="113" name="Google Shape;113;p20"/>
            <p:cNvSpPr/>
            <p:nvPr/>
          </p:nvSpPr>
          <p:spPr>
            <a:xfrm>
              <a:off x="4201713" y="1830990"/>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14" name="Google Shape;114;p20"/>
            <p:cNvSpPr/>
            <p:nvPr/>
          </p:nvSpPr>
          <p:spPr>
            <a:xfrm>
              <a:off x="4201713" y="215396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15" name="Google Shape;115;p20"/>
            <p:cNvSpPr/>
            <p:nvPr/>
          </p:nvSpPr>
          <p:spPr>
            <a:xfrm>
              <a:off x="4201713" y="247694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16" name="Google Shape;116;p20"/>
            <p:cNvSpPr/>
            <p:nvPr/>
          </p:nvSpPr>
          <p:spPr>
            <a:xfrm>
              <a:off x="4201713" y="279992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17" name="Google Shape;117;p20"/>
            <p:cNvSpPr/>
            <p:nvPr/>
          </p:nvSpPr>
          <p:spPr>
            <a:xfrm>
              <a:off x="4648375" y="215396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18" name="Google Shape;118;p20"/>
            <p:cNvSpPr/>
            <p:nvPr/>
          </p:nvSpPr>
          <p:spPr>
            <a:xfrm>
              <a:off x="4648375" y="247694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19" name="Google Shape;119;p20"/>
            <p:cNvSpPr/>
            <p:nvPr/>
          </p:nvSpPr>
          <p:spPr>
            <a:xfrm>
              <a:off x="3730974" y="2016535"/>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20" name="Google Shape;120;p20"/>
            <p:cNvSpPr/>
            <p:nvPr/>
          </p:nvSpPr>
          <p:spPr>
            <a:xfrm>
              <a:off x="3730974" y="2339515"/>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21" name="Google Shape;121;p20"/>
            <p:cNvSpPr/>
            <p:nvPr/>
          </p:nvSpPr>
          <p:spPr>
            <a:xfrm>
              <a:off x="3730974" y="2662494"/>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122" name="Google Shape;122;p20"/>
            <p:cNvCxnSpPr>
              <a:stCxn id="119" idx="6"/>
              <a:endCxn id="113" idx="2"/>
            </p:cNvCxnSpPr>
            <p:nvPr/>
          </p:nvCxnSpPr>
          <p:spPr>
            <a:xfrm rot="10800000" flipH="1">
              <a:off x="3937074" y="1934185"/>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123" name="Google Shape;123;p20"/>
            <p:cNvCxnSpPr>
              <a:stCxn id="119" idx="6"/>
              <a:endCxn id="114" idx="2"/>
            </p:cNvCxnSpPr>
            <p:nvPr/>
          </p:nvCxnSpPr>
          <p:spPr>
            <a:xfrm>
              <a:off x="3937074" y="2119585"/>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124" name="Google Shape;124;p20"/>
            <p:cNvCxnSpPr>
              <a:stCxn id="120" idx="6"/>
              <a:endCxn id="114" idx="2"/>
            </p:cNvCxnSpPr>
            <p:nvPr/>
          </p:nvCxnSpPr>
          <p:spPr>
            <a:xfrm rot="10800000" flipH="1">
              <a:off x="3937074" y="2257165"/>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125" name="Google Shape;125;p20"/>
            <p:cNvCxnSpPr>
              <a:stCxn id="120" idx="6"/>
              <a:endCxn id="115" idx="2"/>
            </p:cNvCxnSpPr>
            <p:nvPr/>
          </p:nvCxnSpPr>
          <p:spPr>
            <a:xfrm>
              <a:off x="3937074" y="2442565"/>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126" name="Google Shape;126;p20"/>
            <p:cNvCxnSpPr>
              <a:stCxn id="121" idx="6"/>
              <a:endCxn id="115" idx="2"/>
            </p:cNvCxnSpPr>
            <p:nvPr/>
          </p:nvCxnSpPr>
          <p:spPr>
            <a:xfrm rot="10800000" flipH="1">
              <a:off x="3937074" y="2580144"/>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127" name="Google Shape;127;p20"/>
            <p:cNvCxnSpPr>
              <a:stCxn id="121" idx="6"/>
              <a:endCxn id="116" idx="2"/>
            </p:cNvCxnSpPr>
            <p:nvPr/>
          </p:nvCxnSpPr>
          <p:spPr>
            <a:xfrm>
              <a:off x="3937074" y="2765544"/>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128" name="Google Shape;128;p20"/>
            <p:cNvCxnSpPr>
              <a:stCxn id="119" idx="6"/>
              <a:endCxn id="115" idx="2"/>
            </p:cNvCxnSpPr>
            <p:nvPr/>
          </p:nvCxnSpPr>
          <p:spPr>
            <a:xfrm>
              <a:off x="3937074" y="2119585"/>
              <a:ext cx="264600" cy="460500"/>
            </a:xfrm>
            <a:prstGeom prst="straightConnector1">
              <a:avLst/>
            </a:prstGeom>
            <a:noFill/>
            <a:ln w="19050" cap="flat" cmpd="sng">
              <a:solidFill>
                <a:schemeClr val="dk2"/>
              </a:solidFill>
              <a:prstDash val="solid"/>
              <a:round/>
              <a:headEnd type="none" w="med" len="med"/>
              <a:tailEnd type="none" w="med" len="med"/>
            </a:ln>
          </p:spPr>
        </p:cxnSp>
        <p:cxnSp>
          <p:nvCxnSpPr>
            <p:cNvPr id="129" name="Google Shape;129;p20"/>
            <p:cNvCxnSpPr>
              <a:stCxn id="120" idx="6"/>
              <a:endCxn id="113" idx="2"/>
            </p:cNvCxnSpPr>
            <p:nvPr/>
          </p:nvCxnSpPr>
          <p:spPr>
            <a:xfrm rot="10800000" flipH="1">
              <a:off x="3937074" y="1934065"/>
              <a:ext cx="264600" cy="508500"/>
            </a:xfrm>
            <a:prstGeom prst="straightConnector1">
              <a:avLst/>
            </a:prstGeom>
            <a:noFill/>
            <a:ln w="19050" cap="flat" cmpd="sng">
              <a:solidFill>
                <a:schemeClr val="dk2"/>
              </a:solidFill>
              <a:prstDash val="solid"/>
              <a:round/>
              <a:headEnd type="none" w="med" len="med"/>
              <a:tailEnd type="none" w="med" len="med"/>
            </a:ln>
          </p:spPr>
        </p:cxnSp>
        <p:cxnSp>
          <p:nvCxnSpPr>
            <p:cNvPr id="130" name="Google Shape;130;p20"/>
            <p:cNvCxnSpPr>
              <a:stCxn id="120" idx="6"/>
              <a:endCxn id="116" idx="2"/>
            </p:cNvCxnSpPr>
            <p:nvPr/>
          </p:nvCxnSpPr>
          <p:spPr>
            <a:xfrm>
              <a:off x="3937074" y="2442565"/>
              <a:ext cx="264600" cy="460500"/>
            </a:xfrm>
            <a:prstGeom prst="straightConnector1">
              <a:avLst/>
            </a:prstGeom>
            <a:noFill/>
            <a:ln w="19050" cap="flat" cmpd="sng">
              <a:solidFill>
                <a:schemeClr val="dk2"/>
              </a:solidFill>
              <a:prstDash val="solid"/>
              <a:round/>
              <a:headEnd type="none" w="med" len="med"/>
              <a:tailEnd type="none" w="med" len="med"/>
            </a:ln>
          </p:spPr>
        </p:cxnSp>
        <p:cxnSp>
          <p:nvCxnSpPr>
            <p:cNvPr id="131" name="Google Shape;131;p20"/>
            <p:cNvCxnSpPr>
              <a:stCxn id="121" idx="5"/>
              <a:endCxn id="114" idx="2"/>
            </p:cNvCxnSpPr>
            <p:nvPr/>
          </p:nvCxnSpPr>
          <p:spPr>
            <a:xfrm rot="10800000" flipH="1">
              <a:off x="3906891" y="2257012"/>
              <a:ext cx="294900" cy="581400"/>
            </a:xfrm>
            <a:prstGeom prst="straightConnector1">
              <a:avLst/>
            </a:prstGeom>
            <a:noFill/>
            <a:ln w="19050" cap="flat" cmpd="sng">
              <a:solidFill>
                <a:schemeClr val="dk2"/>
              </a:solidFill>
              <a:prstDash val="solid"/>
              <a:round/>
              <a:headEnd type="none" w="med" len="med"/>
              <a:tailEnd type="none" w="med" len="med"/>
            </a:ln>
          </p:spPr>
        </p:cxnSp>
        <p:cxnSp>
          <p:nvCxnSpPr>
            <p:cNvPr id="132" name="Google Shape;132;p20"/>
            <p:cNvCxnSpPr>
              <a:stCxn id="121" idx="6"/>
              <a:endCxn id="113" idx="2"/>
            </p:cNvCxnSpPr>
            <p:nvPr/>
          </p:nvCxnSpPr>
          <p:spPr>
            <a:xfrm rot="10800000" flipH="1">
              <a:off x="3937074" y="1933944"/>
              <a:ext cx="264600" cy="831600"/>
            </a:xfrm>
            <a:prstGeom prst="straightConnector1">
              <a:avLst/>
            </a:prstGeom>
            <a:noFill/>
            <a:ln w="19050" cap="flat" cmpd="sng">
              <a:solidFill>
                <a:schemeClr val="dk2"/>
              </a:solidFill>
              <a:prstDash val="solid"/>
              <a:round/>
              <a:headEnd type="none" w="med" len="med"/>
              <a:tailEnd type="none" w="med" len="med"/>
            </a:ln>
          </p:spPr>
        </p:cxnSp>
        <p:cxnSp>
          <p:nvCxnSpPr>
            <p:cNvPr id="133" name="Google Shape;133;p20"/>
            <p:cNvCxnSpPr>
              <a:stCxn id="119" idx="6"/>
              <a:endCxn id="116" idx="2"/>
            </p:cNvCxnSpPr>
            <p:nvPr/>
          </p:nvCxnSpPr>
          <p:spPr>
            <a:xfrm>
              <a:off x="3937074" y="2119585"/>
              <a:ext cx="264600" cy="783300"/>
            </a:xfrm>
            <a:prstGeom prst="straightConnector1">
              <a:avLst/>
            </a:prstGeom>
            <a:noFill/>
            <a:ln w="19050" cap="flat" cmpd="sng">
              <a:solidFill>
                <a:schemeClr val="dk2"/>
              </a:solidFill>
              <a:prstDash val="solid"/>
              <a:round/>
              <a:headEnd type="none" w="med" len="med"/>
              <a:tailEnd type="none" w="med" len="med"/>
            </a:ln>
          </p:spPr>
        </p:cxnSp>
        <p:cxnSp>
          <p:nvCxnSpPr>
            <p:cNvPr id="134" name="Google Shape;134;p20"/>
            <p:cNvCxnSpPr>
              <a:stCxn id="113" idx="6"/>
              <a:endCxn id="117" idx="2"/>
            </p:cNvCxnSpPr>
            <p:nvPr/>
          </p:nvCxnSpPr>
          <p:spPr>
            <a:xfrm>
              <a:off x="4407813" y="1934040"/>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135" name="Google Shape;135;p20"/>
            <p:cNvCxnSpPr>
              <a:stCxn id="114" idx="6"/>
              <a:endCxn id="117" idx="2"/>
            </p:cNvCxnSpPr>
            <p:nvPr/>
          </p:nvCxnSpPr>
          <p:spPr>
            <a:xfrm>
              <a:off x="4407813" y="2257019"/>
              <a:ext cx="240600" cy="0"/>
            </a:xfrm>
            <a:prstGeom prst="straightConnector1">
              <a:avLst/>
            </a:prstGeom>
            <a:noFill/>
            <a:ln w="19050" cap="flat" cmpd="sng">
              <a:solidFill>
                <a:schemeClr val="dk2"/>
              </a:solidFill>
              <a:prstDash val="solid"/>
              <a:round/>
              <a:headEnd type="none" w="med" len="med"/>
              <a:tailEnd type="none" w="med" len="med"/>
            </a:ln>
          </p:spPr>
        </p:cxnSp>
        <p:cxnSp>
          <p:nvCxnSpPr>
            <p:cNvPr id="136" name="Google Shape;136;p20"/>
            <p:cNvCxnSpPr>
              <a:stCxn id="115" idx="6"/>
              <a:endCxn id="117" idx="2"/>
            </p:cNvCxnSpPr>
            <p:nvPr/>
          </p:nvCxnSpPr>
          <p:spPr>
            <a:xfrm rot="10800000" flipH="1">
              <a:off x="4407813" y="225689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137" name="Google Shape;137;p20"/>
            <p:cNvCxnSpPr>
              <a:stCxn id="116" idx="6"/>
              <a:endCxn id="117" idx="2"/>
            </p:cNvCxnSpPr>
            <p:nvPr/>
          </p:nvCxnSpPr>
          <p:spPr>
            <a:xfrm rot="10800000" flipH="1">
              <a:off x="4407813" y="2257079"/>
              <a:ext cx="240600" cy="645900"/>
            </a:xfrm>
            <a:prstGeom prst="straightConnector1">
              <a:avLst/>
            </a:prstGeom>
            <a:noFill/>
            <a:ln w="19050" cap="flat" cmpd="sng">
              <a:solidFill>
                <a:schemeClr val="dk2"/>
              </a:solidFill>
              <a:prstDash val="solid"/>
              <a:round/>
              <a:headEnd type="none" w="med" len="med"/>
              <a:tailEnd type="none" w="med" len="med"/>
            </a:ln>
          </p:spPr>
        </p:cxnSp>
        <p:cxnSp>
          <p:nvCxnSpPr>
            <p:cNvPr id="138" name="Google Shape;138;p20"/>
            <p:cNvCxnSpPr>
              <a:stCxn id="114" idx="6"/>
              <a:endCxn id="118" idx="2"/>
            </p:cNvCxnSpPr>
            <p:nvPr/>
          </p:nvCxnSpPr>
          <p:spPr>
            <a:xfrm>
              <a:off x="4407813" y="225701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139" name="Google Shape;139;p20"/>
            <p:cNvCxnSpPr>
              <a:stCxn id="115" idx="6"/>
              <a:endCxn id="118" idx="2"/>
            </p:cNvCxnSpPr>
            <p:nvPr/>
          </p:nvCxnSpPr>
          <p:spPr>
            <a:xfrm>
              <a:off x="4407813" y="2579999"/>
              <a:ext cx="240600" cy="0"/>
            </a:xfrm>
            <a:prstGeom prst="straightConnector1">
              <a:avLst/>
            </a:prstGeom>
            <a:noFill/>
            <a:ln w="19050" cap="flat" cmpd="sng">
              <a:solidFill>
                <a:schemeClr val="dk2"/>
              </a:solidFill>
              <a:prstDash val="solid"/>
              <a:round/>
              <a:headEnd type="none" w="med" len="med"/>
              <a:tailEnd type="none" w="med" len="med"/>
            </a:ln>
          </p:spPr>
        </p:cxnSp>
        <p:cxnSp>
          <p:nvCxnSpPr>
            <p:cNvPr id="140" name="Google Shape;140;p20"/>
            <p:cNvCxnSpPr>
              <a:stCxn id="116" idx="6"/>
              <a:endCxn id="118" idx="2"/>
            </p:cNvCxnSpPr>
            <p:nvPr/>
          </p:nvCxnSpPr>
          <p:spPr>
            <a:xfrm rot="10800000" flipH="1">
              <a:off x="4407813" y="257987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141" name="Google Shape;141;p20"/>
            <p:cNvCxnSpPr>
              <a:stCxn id="118" idx="2"/>
              <a:endCxn id="113" idx="6"/>
            </p:cNvCxnSpPr>
            <p:nvPr/>
          </p:nvCxnSpPr>
          <p:spPr>
            <a:xfrm rot="10800000">
              <a:off x="4407775" y="1934099"/>
              <a:ext cx="240600" cy="645900"/>
            </a:xfrm>
            <a:prstGeom prst="straightConnector1">
              <a:avLst/>
            </a:prstGeom>
            <a:noFill/>
            <a:ln w="19050" cap="flat" cmpd="sng">
              <a:solidFill>
                <a:schemeClr val="dk2"/>
              </a:solidFill>
              <a:prstDash val="solid"/>
              <a:round/>
              <a:headEnd type="none" w="med" len="med"/>
              <a:tailEnd type="none" w="med" len="med"/>
            </a:ln>
          </p:spPr>
        </p:cxnSp>
      </p:grpSp>
      <p:sp>
        <p:nvSpPr>
          <p:cNvPr id="68" name="TextBox 67">
            <a:extLst>
              <a:ext uri="{FF2B5EF4-FFF2-40B4-BE49-F238E27FC236}">
                <a16:creationId xmlns:a16="http://schemas.microsoft.com/office/drawing/2014/main" id="{63138A64-87C7-0B16-2B36-84CA028CF2D5}"/>
              </a:ext>
            </a:extLst>
          </p:cNvPr>
          <p:cNvSpPr txBox="1"/>
          <p:nvPr/>
        </p:nvSpPr>
        <p:spPr>
          <a:xfrm>
            <a:off x="642507" y="610297"/>
            <a:ext cx="2543505" cy="415498"/>
          </a:xfrm>
          <a:prstGeom prst="rect">
            <a:avLst/>
          </a:prstGeom>
          <a:noFill/>
        </p:spPr>
        <p:txBody>
          <a:bodyPr wrap="square" rtlCol="0">
            <a:spAutoFit/>
          </a:bodyPr>
          <a:lstStyle/>
          <a:p>
            <a:r>
              <a:rPr lang="en-US" sz="2100" dirty="0">
                <a:latin typeface="MS Reference Sans Serif" panose="020B0604030504040204" pitchFamily="34" charset="0"/>
              </a:rPr>
              <a:t>RL-ANN</a:t>
            </a:r>
          </a:p>
        </p:txBody>
      </p:sp>
      <p:sp>
        <p:nvSpPr>
          <p:cNvPr id="3" name="Google Shape;234;p23">
            <a:extLst>
              <a:ext uri="{FF2B5EF4-FFF2-40B4-BE49-F238E27FC236}">
                <a16:creationId xmlns:a16="http://schemas.microsoft.com/office/drawing/2014/main" id="{989FC3F8-70F5-6BC3-1319-6F5E5467D289}"/>
              </a:ext>
            </a:extLst>
          </p:cNvPr>
          <p:cNvSpPr txBox="1"/>
          <p:nvPr/>
        </p:nvSpPr>
        <p:spPr>
          <a:xfrm>
            <a:off x="1976846" y="2488541"/>
            <a:ext cx="906117" cy="461635"/>
          </a:xfrm>
          <a:prstGeom prst="rect">
            <a:avLst/>
          </a:prstGeom>
          <a:solidFill>
            <a:srgbClr val="9FC5E8"/>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14" name="TextBox 13">
            <a:extLst>
              <a:ext uri="{FF2B5EF4-FFF2-40B4-BE49-F238E27FC236}">
                <a16:creationId xmlns:a16="http://schemas.microsoft.com/office/drawing/2014/main" id="{3626E542-F137-2F3A-3404-D0DCDF1B064B}"/>
              </a:ext>
            </a:extLst>
          </p:cNvPr>
          <p:cNvSpPr txBox="1"/>
          <p:nvPr/>
        </p:nvSpPr>
        <p:spPr>
          <a:xfrm>
            <a:off x="1381972" y="4536522"/>
            <a:ext cx="1104131" cy="276999"/>
          </a:xfrm>
          <a:prstGeom prst="rect">
            <a:avLst/>
          </a:prstGeom>
          <a:noFill/>
        </p:spPr>
        <p:txBody>
          <a:bodyPr wrap="square" rtlCol="0">
            <a:spAutoFit/>
          </a:bodyPr>
          <a:lstStyle/>
          <a:p>
            <a:r>
              <a:rPr lang="en-US" sz="1200" dirty="0">
                <a:latin typeface="MS Reference Sans Serif" panose="020B0604030504040204" pitchFamily="34" charset="0"/>
              </a:rPr>
              <a:t>Classical RL</a:t>
            </a:r>
          </a:p>
        </p:txBody>
      </p:sp>
      <p:sp>
        <p:nvSpPr>
          <p:cNvPr id="16" name="Google Shape;142;p20">
            <a:extLst>
              <a:ext uri="{FF2B5EF4-FFF2-40B4-BE49-F238E27FC236}">
                <a16:creationId xmlns:a16="http://schemas.microsoft.com/office/drawing/2014/main" id="{018BB432-3291-2CEA-3524-3AD58C295BC4}"/>
              </a:ext>
            </a:extLst>
          </p:cNvPr>
          <p:cNvSpPr/>
          <p:nvPr/>
        </p:nvSpPr>
        <p:spPr>
          <a:xfrm>
            <a:off x="1415431" y="4046492"/>
            <a:ext cx="186539" cy="160973"/>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 name="Google Shape;143;p20">
            <a:extLst>
              <a:ext uri="{FF2B5EF4-FFF2-40B4-BE49-F238E27FC236}">
                <a16:creationId xmlns:a16="http://schemas.microsoft.com/office/drawing/2014/main" id="{5C8B9B12-9499-9CB2-631F-19A6D1292B41}"/>
              </a:ext>
            </a:extLst>
          </p:cNvPr>
          <p:cNvSpPr/>
          <p:nvPr/>
        </p:nvSpPr>
        <p:spPr>
          <a:xfrm flipV="1">
            <a:off x="1415424" y="4242653"/>
            <a:ext cx="186539" cy="160973"/>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 name="Google Shape;144;p20">
            <a:extLst>
              <a:ext uri="{FF2B5EF4-FFF2-40B4-BE49-F238E27FC236}">
                <a16:creationId xmlns:a16="http://schemas.microsoft.com/office/drawing/2014/main" id="{6CFBC5C0-0AC4-B7D6-7B77-7F96914DF04E}"/>
              </a:ext>
            </a:extLst>
          </p:cNvPr>
          <p:cNvSpPr txBox="1"/>
          <p:nvPr/>
        </p:nvSpPr>
        <p:spPr>
          <a:xfrm>
            <a:off x="1650361" y="3927240"/>
            <a:ext cx="527799"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rgbClr val="101418"/>
                </a:solidFill>
                <a:highlight>
                  <a:srgbClr val="FFFFFF"/>
                </a:highlight>
                <a:latin typeface="MS Reference Sans Serif" panose="020B0604030504040204" pitchFamily="34" charset="0"/>
                <a:ea typeface="Roboto"/>
                <a:cs typeface="Roboto"/>
                <a:sym typeface="Roboto"/>
              </a:rPr>
              <a:t>R-W</a:t>
            </a:r>
            <a:endParaRPr sz="1200" dirty="0">
              <a:solidFill>
                <a:schemeClr val="dk2"/>
              </a:solidFill>
              <a:latin typeface="MS Reference Sans Serif" panose="020B0604030504040204" pitchFamily="34" charset="0"/>
              <a:ea typeface="Roboto"/>
              <a:cs typeface="Roboto"/>
              <a:sym typeface="Roboto"/>
            </a:endParaRPr>
          </a:p>
        </p:txBody>
      </p:sp>
      <p:sp>
        <p:nvSpPr>
          <p:cNvPr id="19" name="Google Shape;143;p20">
            <a:extLst>
              <a:ext uri="{FF2B5EF4-FFF2-40B4-BE49-F238E27FC236}">
                <a16:creationId xmlns:a16="http://schemas.microsoft.com/office/drawing/2014/main" id="{FE57373B-8DC8-ED10-5122-7C54BAF4211B}"/>
              </a:ext>
            </a:extLst>
          </p:cNvPr>
          <p:cNvSpPr/>
          <p:nvPr/>
        </p:nvSpPr>
        <p:spPr>
          <a:xfrm>
            <a:off x="2199407" y="4032310"/>
            <a:ext cx="169002" cy="160735"/>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 name="Google Shape;145;p20">
            <a:extLst>
              <a:ext uri="{FF2B5EF4-FFF2-40B4-BE49-F238E27FC236}">
                <a16:creationId xmlns:a16="http://schemas.microsoft.com/office/drawing/2014/main" id="{7173C5EE-0C17-B67E-69FA-2BF73B560FA0}"/>
              </a:ext>
            </a:extLst>
          </p:cNvPr>
          <p:cNvSpPr/>
          <p:nvPr/>
        </p:nvSpPr>
        <p:spPr>
          <a:xfrm>
            <a:off x="1415424" y="3845553"/>
            <a:ext cx="186539" cy="16575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 name="Google Shape;191;p22">
            <a:extLst>
              <a:ext uri="{FF2B5EF4-FFF2-40B4-BE49-F238E27FC236}">
                <a16:creationId xmlns:a16="http://schemas.microsoft.com/office/drawing/2014/main" id="{51B7AF97-E7A8-84E8-8439-DA428E6F2DF9}"/>
              </a:ext>
            </a:extLst>
          </p:cNvPr>
          <p:cNvSpPr txBox="1"/>
          <p:nvPr/>
        </p:nvSpPr>
        <p:spPr>
          <a:xfrm>
            <a:off x="2287366" y="2042274"/>
            <a:ext cx="595597" cy="400110"/>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r</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29" name="Google Shape;193;p22">
            <a:extLst>
              <a:ext uri="{FF2B5EF4-FFF2-40B4-BE49-F238E27FC236}">
                <a16:creationId xmlns:a16="http://schemas.microsoft.com/office/drawing/2014/main" id="{B6150AE0-925A-2A09-AD9D-318603C7FDCF}"/>
              </a:ext>
            </a:extLst>
          </p:cNvPr>
          <p:cNvSpPr txBox="1"/>
          <p:nvPr/>
        </p:nvSpPr>
        <p:spPr>
          <a:xfrm>
            <a:off x="2288668" y="1591594"/>
            <a:ext cx="594295" cy="40011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30" name="Google Shape;234;p23">
            <a:extLst>
              <a:ext uri="{FF2B5EF4-FFF2-40B4-BE49-F238E27FC236}">
                <a16:creationId xmlns:a16="http://schemas.microsoft.com/office/drawing/2014/main" id="{4E0BF06A-98DD-B024-D3A4-EF6B9432EBB2}"/>
              </a:ext>
            </a:extLst>
          </p:cNvPr>
          <p:cNvSpPr txBox="1"/>
          <p:nvPr/>
        </p:nvSpPr>
        <p:spPr>
          <a:xfrm>
            <a:off x="6343665" y="1964474"/>
            <a:ext cx="901866" cy="461635"/>
          </a:xfrm>
          <a:prstGeom prst="rect">
            <a:avLst/>
          </a:prstGeom>
          <a:solidFill>
            <a:srgbClr val="9FC5E8"/>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med" p14:dur="700">
        <p159:morph option="byObject"/>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cxnSp>
        <p:nvCxnSpPr>
          <p:cNvPr id="154" name="Google Shape;154;p21"/>
          <p:cNvCxnSpPr/>
          <p:nvPr/>
        </p:nvCxnSpPr>
        <p:spPr>
          <a:xfrm>
            <a:off x="5568253" y="2152934"/>
            <a:ext cx="331500" cy="0"/>
          </a:xfrm>
          <a:prstGeom prst="straightConnector1">
            <a:avLst/>
          </a:prstGeom>
          <a:noFill/>
          <a:ln w="19050" cap="flat" cmpd="sng">
            <a:solidFill>
              <a:schemeClr val="dk2"/>
            </a:solidFill>
            <a:prstDash val="solid"/>
            <a:round/>
            <a:headEnd type="none" w="med" len="med"/>
            <a:tailEnd type="triangle" w="med" len="med"/>
          </a:ln>
        </p:spPr>
      </p:cxnSp>
      <p:sp>
        <p:nvSpPr>
          <p:cNvPr id="185" name="Google Shape;185;p21"/>
          <p:cNvSpPr txBox="1"/>
          <p:nvPr/>
        </p:nvSpPr>
        <p:spPr>
          <a:xfrm>
            <a:off x="6309204" y="1913145"/>
            <a:ext cx="853595" cy="50629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a:t>
            </a:r>
            <a:endParaRPr sz="1800" baseline="-25000" dirty="0">
              <a:solidFill>
                <a:schemeClr val="dk2"/>
              </a:solidFill>
              <a:latin typeface="Roboto Serif"/>
              <a:ea typeface="Roboto Serif"/>
              <a:cs typeface="Roboto Serif"/>
              <a:sym typeface="Roboto Serif"/>
            </a:endParaRPr>
          </a:p>
        </p:txBody>
      </p:sp>
      <p:sp>
        <p:nvSpPr>
          <p:cNvPr id="62" name="TextBox 61">
            <a:extLst>
              <a:ext uri="{FF2B5EF4-FFF2-40B4-BE49-F238E27FC236}">
                <a16:creationId xmlns:a16="http://schemas.microsoft.com/office/drawing/2014/main" id="{324069C0-3DA7-B4F5-D298-2A506D642ADD}"/>
              </a:ext>
            </a:extLst>
          </p:cNvPr>
          <p:cNvSpPr txBox="1"/>
          <p:nvPr/>
        </p:nvSpPr>
        <p:spPr>
          <a:xfrm>
            <a:off x="654856" y="637216"/>
            <a:ext cx="2543505" cy="415498"/>
          </a:xfrm>
          <a:prstGeom prst="rect">
            <a:avLst/>
          </a:prstGeom>
          <a:noFill/>
        </p:spPr>
        <p:txBody>
          <a:bodyPr wrap="square" rtlCol="0">
            <a:spAutoFit/>
          </a:bodyPr>
          <a:lstStyle/>
          <a:p>
            <a:r>
              <a:rPr lang="en-US" sz="2100" dirty="0">
                <a:latin typeface="MS Reference Sans Serif" panose="020B0604030504040204" pitchFamily="34" charset="0"/>
              </a:rPr>
              <a:t>Context-ANN</a:t>
            </a:r>
          </a:p>
        </p:txBody>
      </p:sp>
      <p:sp>
        <p:nvSpPr>
          <p:cNvPr id="6" name="Google Shape;234;p23">
            <a:extLst>
              <a:ext uri="{FF2B5EF4-FFF2-40B4-BE49-F238E27FC236}">
                <a16:creationId xmlns:a16="http://schemas.microsoft.com/office/drawing/2014/main" id="{69C52319-54B7-2E96-641F-6AAB93BB5EC2}"/>
              </a:ext>
            </a:extLst>
          </p:cNvPr>
          <p:cNvSpPr txBox="1"/>
          <p:nvPr/>
        </p:nvSpPr>
        <p:spPr>
          <a:xfrm>
            <a:off x="1795943" y="2188050"/>
            <a:ext cx="957513" cy="461635"/>
          </a:xfrm>
          <a:prstGeom prst="rect">
            <a:avLst/>
          </a:prstGeom>
          <a:solidFill>
            <a:srgbClr val="9FC5E8"/>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8" name="Google Shape;234;p23">
            <a:extLst>
              <a:ext uri="{FF2B5EF4-FFF2-40B4-BE49-F238E27FC236}">
                <a16:creationId xmlns:a16="http://schemas.microsoft.com/office/drawing/2014/main" id="{DAAF9408-CDE0-D972-508D-073CDE9F9C2E}"/>
              </a:ext>
            </a:extLst>
          </p:cNvPr>
          <p:cNvSpPr txBox="1"/>
          <p:nvPr/>
        </p:nvSpPr>
        <p:spPr>
          <a:xfrm>
            <a:off x="1690992" y="2701014"/>
            <a:ext cx="1071429" cy="461635"/>
          </a:xfrm>
          <a:prstGeom prst="rect">
            <a:avLst/>
          </a:prstGeom>
          <a:solidFill>
            <a:srgbClr val="9FC5E8"/>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t>
            </a:r>
            <a:r>
              <a:rPr lang="en-GB" sz="1800" dirty="0" err="1">
                <a:solidFill>
                  <a:schemeClr val="dk2"/>
                </a:solidFill>
                <a:latin typeface="Roboto Serif"/>
                <a:ea typeface="Roboto Serif"/>
                <a:cs typeface="Roboto Serif"/>
                <a:sym typeface="Roboto Serif"/>
              </a:rPr>
              <a:t>na</a:t>
            </a:r>
            <a:r>
              <a:rPr lang="en-GB" sz="1800" dirty="0">
                <a:solidFill>
                  <a:schemeClr val="dk2"/>
                </a:solidFill>
                <a:latin typeface="Roboto Serif"/>
                <a:ea typeface="Roboto Serif"/>
                <a:cs typeface="Roboto Serif"/>
                <a:sym typeface="Roboto Serif"/>
              </a:rPr>
              <a:t>)</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29" name="Google Shape;191;p22">
            <a:extLst>
              <a:ext uri="{FF2B5EF4-FFF2-40B4-BE49-F238E27FC236}">
                <a16:creationId xmlns:a16="http://schemas.microsoft.com/office/drawing/2014/main" id="{0AC1181F-C199-9796-C752-61A48CA73060}"/>
              </a:ext>
            </a:extLst>
          </p:cNvPr>
          <p:cNvSpPr txBox="1"/>
          <p:nvPr/>
        </p:nvSpPr>
        <p:spPr>
          <a:xfrm>
            <a:off x="2155286" y="1739754"/>
            <a:ext cx="595597" cy="396967"/>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r</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41" name="Google Shape;193;p22">
            <a:extLst>
              <a:ext uri="{FF2B5EF4-FFF2-40B4-BE49-F238E27FC236}">
                <a16:creationId xmlns:a16="http://schemas.microsoft.com/office/drawing/2014/main" id="{8AC57724-6958-32AA-6B84-25E2361BE84E}"/>
              </a:ext>
            </a:extLst>
          </p:cNvPr>
          <p:cNvSpPr txBox="1"/>
          <p:nvPr/>
        </p:nvSpPr>
        <p:spPr>
          <a:xfrm>
            <a:off x="2156588" y="1289074"/>
            <a:ext cx="594295" cy="40011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cxnSp>
        <p:nvCxnSpPr>
          <p:cNvPr id="245" name="Google Shape;194;p22">
            <a:extLst>
              <a:ext uri="{FF2B5EF4-FFF2-40B4-BE49-F238E27FC236}">
                <a16:creationId xmlns:a16="http://schemas.microsoft.com/office/drawing/2014/main" id="{54C7D07B-3B18-A6A9-7EEA-7F37FF9D320C}"/>
              </a:ext>
            </a:extLst>
          </p:cNvPr>
          <p:cNvCxnSpPr/>
          <p:nvPr/>
        </p:nvCxnSpPr>
        <p:spPr>
          <a:xfrm>
            <a:off x="3084181" y="2205091"/>
            <a:ext cx="331500" cy="0"/>
          </a:xfrm>
          <a:prstGeom prst="straightConnector1">
            <a:avLst/>
          </a:prstGeom>
          <a:noFill/>
          <a:ln w="19050" cap="flat" cmpd="sng">
            <a:solidFill>
              <a:schemeClr val="dk2"/>
            </a:solidFill>
            <a:prstDash val="solid"/>
            <a:round/>
            <a:headEnd type="none" w="med" len="med"/>
            <a:tailEnd type="triangle" w="med" len="med"/>
          </a:ln>
        </p:spPr>
      </p:cxnSp>
      <p:cxnSp>
        <p:nvCxnSpPr>
          <p:cNvPr id="248" name="Straight Connector 247">
            <a:extLst>
              <a:ext uri="{FF2B5EF4-FFF2-40B4-BE49-F238E27FC236}">
                <a16:creationId xmlns:a16="http://schemas.microsoft.com/office/drawing/2014/main" id="{DA7A9EF2-5D2B-CC60-FBA8-C6AE4348255D}"/>
              </a:ext>
            </a:extLst>
          </p:cNvPr>
          <p:cNvCxnSpPr/>
          <p:nvPr/>
        </p:nvCxnSpPr>
        <p:spPr>
          <a:xfrm>
            <a:off x="3105239" y="3814805"/>
            <a:ext cx="0" cy="723825"/>
          </a:xfrm>
          <a:prstGeom prst="line">
            <a:avLst/>
          </a:prstGeom>
        </p:spPr>
        <p:style>
          <a:lnRef idx="1">
            <a:schemeClr val="dk1"/>
          </a:lnRef>
          <a:fillRef idx="0">
            <a:schemeClr val="dk1"/>
          </a:fillRef>
          <a:effectRef idx="0">
            <a:schemeClr val="dk1"/>
          </a:effectRef>
          <a:fontRef idx="minor">
            <a:schemeClr val="tx1"/>
          </a:fontRef>
        </p:style>
      </p:cxnSp>
      <p:sp>
        <p:nvSpPr>
          <p:cNvPr id="249" name="Google Shape;115;p20">
            <a:extLst>
              <a:ext uri="{FF2B5EF4-FFF2-40B4-BE49-F238E27FC236}">
                <a16:creationId xmlns:a16="http://schemas.microsoft.com/office/drawing/2014/main" id="{BC89F5E5-8457-0A00-5EEE-AB41DDE91F92}"/>
              </a:ext>
            </a:extLst>
          </p:cNvPr>
          <p:cNvSpPr/>
          <p:nvPr/>
        </p:nvSpPr>
        <p:spPr>
          <a:xfrm>
            <a:off x="4326778" y="4183354"/>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50" name="Google Shape;117;p20">
            <a:extLst>
              <a:ext uri="{FF2B5EF4-FFF2-40B4-BE49-F238E27FC236}">
                <a16:creationId xmlns:a16="http://schemas.microsoft.com/office/drawing/2014/main" id="{3D83AFAB-7901-A659-4AA3-FD84BDE4F005}"/>
              </a:ext>
            </a:extLst>
          </p:cNvPr>
          <p:cNvSpPr/>
          <p:nvPr/>
        </p:nvSpPr>
        <p:spPr>
          <a:xfrm>
            <a:off x="4559581" y="4011450"/>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51" name="Google Shape;118;p20">
            <a:extLst>
              <a:ext uri="{FF2B5EF4-FFF2-40B4-BE49-F238E27FC236}">
                <a16:creationId xmlns:a16="http://schemas.microsoft.com/office/drawing/2014/main" id="{69522AF1-F803-D8EB-0811-2EA58FCF81C2}"/>
              </a:ext>
            </a:extLst>
          </p:cNvPr>
          <p:cNvSpPr/>
          <p:nvPr/>
        </p:nvSpPr>
        <p:spPr>
          <a:xfrm>
            <a:off x="4559581" y="4181770"/>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252" name="Google Shape;136;p20">
            <a:extLst>
              <a:ext uri="{FF2B5EF4-FFF2-40B4-BE49-F238E27FC236}">
                <a16:creationId xmlns:a16="http://schemas.microsoft.com/office/drawing/2014/main" id="{9C226D3E-7418-16FB-1B88-EDDAA6EE0E88}"/>
              </a:ext>
            </a:extLst>
          </p:cNvPr>
          <p:cNvCxnSpPr>
            <a:cxnSpLocks/>
            <a:stCxn id="249" idx="6"/>
            <a:endCxn id="250" idx="2"/>
          </p:cNvCxnSpPr>
          <p:nvPr/>
        </p:nvCxnSpPr>
        <p:spPr>
          <a:xfrm flipV="1">
            <a:off x="4428440" y="4063266"/>
            <a:ext cx="131141" cy="171904"/>
          </a:xfrm>
          <a:prstGeom prst="straightConnector1">
            <a:avLst/>
          </a:prstGeom>
          <a:noFill/>
          <a:ln w="12700" cap="flat" cmpd="sng">
            <a:solidFill>
              <a:schemeClr val="dk2"/>
            </a:solidFill>
            <a:prstDash val="solid"/>
            <a:round/>
            <a:headEnd type="none" w="med" len="med"/>
            <a:tailEnd type="none" w="med" len="med"/>
          </a:ln>
        </p:spPr>
      </p:cxnSp>
      <p:cxnSp>
        <p:nvCxnSpPr>
          <p:cNvPr id="253" name="Google Shape;139;p20">
            <a:extLst>
              <a:ext uri="{FF2B5EF4-FFF2-40B4-BE49-F238E27FC236}">
                <a16:creationId xmlns:a16="http://schemas.microsoft.com/office/drawing/2014/main" id="{60D1731C-50AA-0C81-7523-07F4FA3314E2}"/>
              </a:ext>
            </a:extLst>
          </p:cNvPr>
          <p:cNvCxnSpPr>
            <a:cxnSpLocks/>
            <a:stCxn id="249" idx="6"/>
            <a:endCxn id="251" idx="2"/>
          </p:cNvCxnSpPr>
          <p:nvPr/>
        </p:nvCxnSpPr>
        <p:spPr>
          <a:xfrm flipV="1">
            <a:off x="4428440" y="4233586"/>
            <a:ext cx="131141" cy="1584"/>
          </a:xfrm>
          <a:prstGeom prst="straightConnector1">
            <a:avLst/>
          </a:prstGeom>
          <a:noFill/>
          <a:ln w="12700" cap="flat" cmpd="sng">
            <a:solidFill>
              <a:schemeClr val="dk2"/>
            </a:solidFill>
            <a:prstDash val="solid"/>
            <a:round/>
            <a:headEnd type="none" w="med" len="med"/>
            <a:tailEnd type="none" w="med" len="med"/>
          </a:ln>
        </p:spPr>
      </p:cxnSp>
      <p:sp>
        <p:nvSpPr>
          <p:cNvPr id="254" name="TextBox 253">
            <a:extLst>
              <a:ext uri="{FF2B5EF4-FFF2-40B4-BE49-F238E27FC236}">
                <a16:creationId xmlns:a16="http://schemas.microsoft.com/office/drawing/2014/main" id="{2D5F6F7D-D09B-457C-9A78-B8A366A22CE2}"/>
              </a:ext>
            </a:extLst>
          </p:cNvPr>
          <p:cNvSpPr txBox="1"/>
          <p:nvPr/>
        </p:nvSpPr>
        <p:spPr>
          <a:xfrm>
            <a:off x="1508693" y="4587030"/>
            <a:ext cx="1104131" cy="261610"/>
          </a:xfrm>
          <a:prstGeom prst="rect">
            <a:avLst/>
          </a:prstGeom>
          <a:noFill/>
        </p:spPr>
        <p:txBody>
          <a:bodyPr wrap="square" rtlCol="0">
            <a:spAutoFit/>
          </a:bodyPr>
          <a:lstStyle/>
          <a:p>
            <a:r>
              <a:rPr lang="en-US" sz="1100" dirty="0">
                <a:latin typeface="MS Reference Sans Serif" panose="020B0604030504040204" pitchFamily="34" charset="0"/>
              </a:rPr>
              <a:t>Classical RL</a:t>
            </a:r>
          </a:p>
        </p:txBody>
      </p:sp>
      <p:sp>
        <p:nvSpPr>
          <p:cNvPr id="255" name="TextBox 254">
            <a:extLst>
              <a:ext uri="{FF2B5EF4-FFF2-40B4-BE49-F238E27FC236}">
                <a16:creationId xmlns:a16="http://schemas.microsoft.com/office/drawing/2014/main" id="{2202319D-E5F4-D85C-95E6-4C291AA0158B}"/>
              </a:ext>
            </a:extLst>
          </p:cNvPr>
          <p:cNvSpPr txBox="1"/>
          <p:nvPr/>
        </p:nvSpPr>
        <p:spPr>
          <a:xfrm>
            <a:off x="4095956" y="4587030"/>
            <a:ext cx="796108" cy="261610"/>
          </a:xfrm>
          <a:prstGeom prst="rect">
            <a:avLst/>
          </a:prstGeom>
          <a:noFill/>
        </p:spPr>
        <p:txBody>
          <a:bodyPr wrap="square" rtlCol="0">
            <a:spAutoFit/>
          </a:bodyPr>
          <a:lstStyle/>
          <a:p>
            <a:r>
              <a:rPr lang="en-US" sz="1100" dirty="0">
                <a:latin typeface="MS Reference Sans Serif" panose="020B0604030504040204" pitchFamily="34" charset="0"/>
              </a:rPr>
              <a:t>RL-ANN</a:t>
            </a:r>
          </a:p>
        </p:txBody>
      </p:sp>
      <p:sp>
        <p:nvSpPr>
          <p:cNvPr id="256" name="Google Shape;142;p20">
            <a:extLst>
              <a:ext uri="{FF2B5EF4-FFF2-40B4-BE49-F238E27FC236}">
                <a16:creationId xmlns:a16="http://schemas.microsoft.com/office/drawing/2014/main" id="{CD28CB71-DE1C-AEEC-F475-5549116F0D94}"/>
              </a:ext>
            </a:extLst>
          </p:cNvPr>
          <p:cNvSpPr/>
          <p:nvPr/>
        </p:nvSpPr>
        <p:spPr>
          <a:xfrm>
            <a:off x="1423419" y="4082301"/>
            <a:ext cx="186539" cy="160973"/>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7" name="Google Shape;143;p20">
            <a:extLst>
              <a:ext uri="{FF2B5EF4-FFF2-40B4-BE49-F238E27FC236}">
                <a16:creationId xmlns:a16="http://schemas.microsoft.com/office/drawing/2014/main" id="{32E46929-5344-BB1F-555D-46D5CCADCBF6}"/>
              </a:ext>
            </a:extLst>
          </p:cNvPr>
          <p:cNvSpPr/>
          <p:nvPr/>
        </p:nvSpPr>
        <p:spPr>
          <a:xfrm flipV="1">
            <a:off x="1423412" y="4278462"/>
            <a:ext cx="186539" cy="160973"/>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8" name="Google Shape;144;p20">
            <a:extLst>
              <a:ext uri="{FF2B5EF4-FFF2-40B4-BE49-F238E27FC236}">
                <a16:creationId xmlns:a16="http://schemas.microsoft.com/office/drawing/2014/main" id="{9E04625C-B33B-E28F-CDDB-7041687E5905}"/>
              </a:ext>
            </a:extLst>
          </p:cNvPr>
          <p:cNvSpPr txBox="1"/>
          <p:nvPr/>
        </p:nvSpPr>
        <p:spPr>
          <a:xfrm>
            <a:off x="1677599" y="3963049"/>
            <a:ext cx="527799"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rgbClr val="101418"/>
                </a:solidFill>
                <a:highlight>
                  <a:srgbClr val="FFFFFF"/>
                </a:highlight>
                <a:latin typeface="MS Reference Sans Serif" panose="020B0604030504040204" pitchFamily="34" charset="0"/>
                <a:ea typeface="Roboto"/>
                <a:cs typeface="Roboto"/>
                <a:sym typeface="Roboto"/>
              </a:rPr>
              <a:t>R-W</a:t>
            </a:r>
            <a:endParaRPr sz="1200" dirty="0">
              <a:solidFill>
                <a:schemeClr val="dk2"/>
              </a:solidFill>
              <a:latin typeface="MS Reference Sans Serif" panose="020B0604030504040204" pitchFamily="34" charset="0"/>
              <a:ea typeface="Roboto"/>
              <a:cs typeface="Roboto"/>
              <a:sym typeface="Roboto"/>
            </a:endParaRPr>
          </a:p>
        </p:txBody>
      </p:sp>
      <p:sp>
        <p:nvSpPr>
          <p:cNvPr id="259" name="Google Shape;143;p20">
            <a:extLst>
              <a:ext uri="{FF2B5EF4-FFF2-40B4-BE49-F238E27FC236}">
                <a16:creationId xmlns:a16="http://schemas.microsoft.com/office/drawing/2014/main" id="{6D781FA9-4BE9-27DE-B763-7F191F8A809C}"/>
              </a:ext>
            </a:extLst>
          </p:cNvPr>
          <p:cNvSpPr/>
          <p:nvPr/>
        </p:nvSpPr>
        <p:spPr>
          <a:xfrm>
            <a:off x="2226645" y="4068119"/>
            <a:ext cx="169002" cy="160735"/>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0" name="Google Shape;145;p20">
            <a:extLst>
              <a:ext uri="{FF2B5EF4-FFF2-40B4-BE49-F238E27FC236}">
                <a16:creationId xmlns:a16="http://schemas.microsoft.com/office/drawing/2014/main" id="{C04C0187-4C4E-A8EC-11D9-1C73FA99725D}"/>
              </a:ext>
            </a:extLst>
          </p:cNvPr>
          <p:cNvSpPr/>
          <p:nvPr/>
        </p:nvSpPr>
        <p:spPr>
          <a:xfrm>
            <a:off x="1423412" y="3881362"/>
            <a:ext cx="186539" cy="16575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1" name="Google Shape;142;p20">
            <a:extLst>
              <a:ext uri="{FF2B5EF4-FFF2-40B4-BE49-F238E27FC236}">
                <a16:creationId xmlns:a16="http://schemas.microsoft.com/office/drawing/2014/main" id="{070C3803-B6D1-5D5C-05ED-799258711A9C}"/>
              </a:ext>
            </a:extLst>
          </p:cNvPr>
          <p:cNvSpPr/>
          <p:nvPr/>
        </p:nvSpPr>
        <p:spPr>
          <a:xfrm>
            <a:off x="3932433" y="4069753"/>
            <a:ext cx="186539" cy="160973"/>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2" name="Google Shape;143;p20">
            <a:extLst>
              <a:ext uri="{FF2B5EF4-FFF2-40B4-BE49-F238E27FC236}">
                <a16:creationId xmlns:a16="http://schemas.microsoft.com/office/drawing/2014/main" id="{4597A502-625A-5473-F5EE-ABC9CEAED053}"/>
              </a:ext>
            </a:extLst>
          </p:cNvPr>
          <p:cNvSpPr/>
          <p:nvPr/>
        </p:nvSpPr>
        <p:spPr>
          <a:xfrm flipV="1">
            <a:off x="3932426" y="4265914"/>
            <a:ext cx="186539" cy="160973"/>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3" name="Google Shape;145;p20">
            <a:extLst>
              <a:ext uri="{FF2B5EF4-FFF2-40B4-BE49-F238E27FC236}">
                <a16:creationId xmlns:a16="http://schemas.microsoft.com/office/drawing/2014/main" id="{4B16A1CC-6C3C-9AA9-4113-44D8C351E279}"/>
              </a:ext>
            </a:extLst>
          </p:cNvPr>
          <p:cNvSpPr/>
          <p:nvPr/>
        </p:nvSpPr>
        <p:spPr>
          <a:xfrm>
            <a:off x="3932426" y="3868814"/>
            <a:ext cx="186539" cy="16575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4" name="Google Shape;143;p20">
            <a:extLst>
              <a:ext uri="{FF2B5EF4-FFF2-40B4-BE49-F238E27FC236}">
                <a16:creationId xmlns:a16="http://schemas.microsoft.com/office/drawing/2014/main" id="{4A2C170F-BB7C-BCAB-75DF-C7A70444D0D6}"/>
              </a:ext>
            </a:extLst>
          </p:cNvPr>
          <p:cNvSpPr/>
          <p:nvPr/>
        </p:nvSpPr>
        <p:spPr>
          <a:xfrm>
            <a:off x="4853271" y="4059747"/>
            <a:ext cx="169002" cy="160735"/>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5" name="Google Shape;115;p20">
            <a:extLst>
              <a:ext uri="{FF2B5EF4-FFF2-40B4-BE49-F238E27FC236}">
                <a16:creationId xmlns:a16="http://schemas.microsoft.com/office/drawing/2014/main" id="{4EC735E0-B30D-C69F-1898-9D59C683B98A}"/>
              </a:ext>
            </a:extLst>
          </p:cNvPr>
          <p:cNvSpPr/>
          <p:nvPr/>
        </p:nvSpPr>
        <p:spPr>
          <a:xfrm>
            <a:off x="4326778" y="4010147"/>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266" name="Google Shape;136;p20">
            <a:extLst>
              <a:ext uri="{FF2B5EF4-FFF2-40B4-BE49-F238E27FC236}">
                <a16:creationId xmlns:a16="http://schemas.microsoft.com/office/drawing/2014/main" id="{76F15F51-E8BF-BD6B-8C33-1C111C53C518}"/>
              </a:ext>
            </a:extLst>
          </p:cNvPr>
          <p:cNvCxnSpPr>
            <a:cxnSpLocks/>
            <a:stCxn id="265" idx="6"/>
            <a:endCxn id="250" idx="2"/>
          </p:cNvCxnSpPr>
          <p:nvPr/>
        </p:nvCxnSpPr>
        <p:spPr>
          <a:xfrm>
            <a:off x="4428440" y="4061963"/>
            <a:ext cx="131141" cy="1303"/>
          </a:xfrm>
          <a:prstGeom prst="straightConnector1">
            <a:avLst/>
          </a:prstGeom>
          <a:noFill/>
          <a:ln w="12700" cap="flat" cmpd="sng">
            <a:solidFill>
              <a:schemeClr val="dk2"/>
            </a:solidFill>
            <a:prstDash val="solid"/>
            <a:round/>
            <a:headEnd type="none" w="med" len="med"/>
            <a:tailEnd type="none" w="med" len="med"/>
          </a:ln>
        </p:spPr>
      </p:cxnSp>
      <p:cxnSp>
        <p:nvCxnSpPr>
          <p:cNvPr id="267" name="Google Shape;140;p20">
            <a:extLst>
              <a:ext uri="{FF2B5EF4-FFF2-40B4-BE49-F238E27FC236}">
                <a16:creationId xmlns:a16="http://schemas.microsoft.com/office/drawing/2014/main" id="{E740D15F-231F-53BA-677F-96F627E3A8E3}"/>
              </a:ext>
            </a:extLst>
          </p:cNvPr>
          <p:cNvCxnSpPr>
            <a:cxnSpLocks/>
            <a:stCxn id="265" idx="6"/>
            <a:endCxn id="251" idx="2"/>
          </p:cNvCxnSpPr>
          <p:nvPr/>
        </p:nvCxnSpPr>
        <p:spPr>
          <a:xfrm>
            <a:off x="4428440" y="4061963"/>
            <a:ext cx="131141" cy="171623"/>
          </a:xfrm>
          <a:prstGeom prst="straightConnector1">
            <a:avLst/>
          </a:prstGeom>
          <a:noFill/>
          <a:ln w="12700" cap="flat" cmpd="sng">
            <a:solidFill>
              <a:schemeClr val="dk2"/>
            </a:solidFill>
            <a:prstDash val="solid"/>
            <a:round/>
            <a:headEnd type="none" w="med" len="med"/>
            <a:tailEnd type="none" w="med" len="med"/>
          </a:ln>
        </p:spPr>
      </p:cxnSp>
      <p:grpSp>
        <p:nvGrpSpPr>
          <p:cNvPr id="283" name="Google Shape;112;p20">
            <a:extLst>
              <a:ext uri="{FF2B5EF4-FFF2-40B4-BE49-F238E27FC236}">
                <a16:creationId xmlns:a16="http://schemas.microsoft.com/office/drawing/2014/main" id="{9D0E3272-7B5C-7726-B1ED-18313296B0F7}"/>
              </a:ext>
            </a:extLst>
          </p:cNvPr>
          <p:cNvGrpSpPr/>
          <p:nvPr/>
        </p:nvGrpSpPr>
        <p:grpSpPr>
          <a:xfrm>
            <a:off x="3892119" y="1524978"/>
            <a:ext cx="1275848" cy="1360225"/>
            <a:chOff x="3730974" y="1830990"/>
            <a:chExt cx="1123501" cy="1175039"/>
          </a:xfrm>
        </p:grpSpPr>
        <p:sp>
          <p:nvSpPr>
            <p:cNvPr id="284" name="Google Shape;113;p20">
              <a:extLst>
                <a:ext uri="{FF2B5EF4-FFF2-40B4-BE49-F238E27FC236}">
                  <a16:creationId xmlns:a16="http://schemas.microsoft.com/office/drawing/2014/main" id="{C442D5C3-7DB6-723E-E6D7-296C62E20BF6}"/>
                </a:ext>
              </a:extLst>
            </p:cNvPr>
            <p:cNvSpPr/>
            <p:nvPr/>
          </p:nvSpPr>
          <p:spPr>
            <a:xfrm>
              <a:off x="4201713" y="1830990"/>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85" name="Google Shape;114;p20">
              <a:extLst>
                <a:ext uri="{FF2B5EF4-FFF2-40B4-BE49-F238E27FC236}">
                  <a16:creationId xmlns:a16="http://schemas.microsoft.com/office/drawing/2014/main" id="{51E89355-CE1D-F166-BFAB-4034301AF1D3}"/>
                </a:ext>
              </a:extLst>
            </p:cNvPr>
            <p:cNvSpPr/>
            <p:nvPr/>
          </p:nvSpPr>
          <p:spPr>
            <a:xfrm>
              <a:off x="4201713" y="215396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86" name="Google Shape;115;p20">
              <a:extLst>
                <a:ext uri="{FF2B5EF4-FFF2-40B4-BE49-F238E27FC236}">
                  <a16:creationId xmlns:a16="http://schemas.microsoft.com/office/drawing/2014/main" id="{D01C1C90-A51B-4F88-E0E1-BE668CF0A797}"/>
                </a:ext>
              </a:extLst>
            </p:cNvPr>
            <p:cNvSpPr/>
            <p:nvPr/>
          </p:nvSpPr>
          <p:spPr>
            <a:xfrm>
              <a:off x="4201713" y="247694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87" name="Google Shape;116;p20">
              <a:extLst>
                <a:ext uri="{FF2B5EF4-FFF2-40B4-BE49-F238E27FC236}">
                  <a16:creationId xmlns:a16="http://schemas.microsoft.com/office/drawing/2014/main" id="{A018FB1F-7E80-593B-560B-310CECB4A6AC}"/>
                </a:ext>
              </a:extLst>
            </p:cNvPr>
            <p:cNvSpPr/>
            <p:nvPr/>
          </p:nvSpPr>
          <p:spPr>
            <a:xfrm>
              <a:off x="4201713" y="279992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88" name="Google Shape;117;p20">
              <a:extLst>
                <a:ext uri="{FF2B5EF4-FFF2-40B4-BE49-F238E27FC236}">
                  <a16:creationId xmlns:a16="http://schemas.microsoft.com/office/drawing/2014/main" id="{0E69A6EA-EBA3-7E69-C70B-284D4DDEE54F}"/>
                </a:ext>
              </a:extLst>
            </p:cNvPr>
            <p:cNvSpPr/>
            <p:nvPr/>
          </p:nvSpPr>
          <p:spPr>
            <a:xfrm>
              <a:off x="4648375" y="215396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89" name="Google Shape;118;p20">
              <a:extLst>
                <a:ext uri="{FF2B5EF4-FFF2-40B4-BE49-F238E27FC236}">
                  <a16:creationId xmlns:a16="http://schemas.microsoft.com/office/drawing/2014/main" id="{D6019377-EE90-6DEB-FDD1-A34A4A235A02}"/>
                </a:ext>
              </a:extLst>
            </p:cNvPr>
            <p:cNvSpPr/>
            <p:nvPr/>
          </p:nvSpPr>
          <p:spPr>
            <a:xfrm>
              <a:off x="4648375" y="247694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90" name="Google Shape;119;p20">
              <a:extLst>
                <a:ext uri="{FF2B5EF4-FFF2-40B4-BE49-F238E27FC236}">
                  <a16:creationId xmlns:a16="http://schemas.microsoft.com/office/drawing/2014/main" id="{569D8A2D-24D2-8E02-1FDC-C8D159B0DA95}"/>
                </a:ext>
              </a:extLst>
            </p:cNvPr>
            <p:cNvSpPr/>
            <p:nvPr/>
          </p:nvSpPr>
          <p:spPr>
            <a:xfrm>
              <a:off x="3730974" y="2016535"/>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91" name="Google Shape;120;p20">
              <a:extLst>
                <a:ext uri="{FF2B5EF4-FFF2-40B4-BE49-F238E27FC236}">
                  <a16:creationId xmlns:a16="http://schemas.microsoft.com/office/drawing/2014/main" id="{9BF3A20A-E082-D1E7-B6EF-F550D7D913EA}"/>
                </a:ext>
              </a:extLst>
            </p:cNvPr>
            <p:cNvSpPr/>
            <p:nvPr/>
          </p:nvSpPr>
          <p:spPr>
            <a:xfrm>
              <a:off x="3730974" y="2339515"/>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92" name="Google Shape;121;p20">
              <a:extLst>
                <a:ext uri="{FF2B5EF4-FFF2-40B4-BE49-F238E27FC236}">
                  <a16:creationId xmlns:a16="http://schemas.microsoft.com/office/drawing/2014/main" id="{92CFD26D-61AC-2564-26F7-8FBE2CF989ED}"/>
                </a:ext>
              </a:extLst>
            </p:cNvPr>
            <p:cNvSpPr/>
            <p:nvPr/>
          </p:nvSpPr>
          <p:spPr>
            <a:xfrm>
              <a:off x="3730974" y="2662494"/>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293" name="Google Shape;122;p20">
              <a:extLst>
                <a:ext uri="{FF2B5EF4-FFF2-40B4-BE49-F238E27FC236}">
                  <a16:creationId xmlns:a16="http://schemas.microsoft.com/office/drawing/2014/main" id="{142D15A0-19D3-D161-5449-18A0001720BB}"/>
                </a:ext>
              </a:extLst>
            </p:cNvPr>
            <p:cNvCxnSpPr>
              <a:stCxn id="290" idx="6"/>
              <a:endCxn id="284" idx="2"/>
            </p:cNvCxnSpPr>
            <p:nvPr/>
          </p:nvCxnSpPr>
          <p:spPr>
            <a:xfrm rot="10800000" flipH="1">
              <a:off x="3937074" y="1934185"/>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294" name="Google Shape;123;p20">
              <a:extLst>
                <a:ext uri="{FF2B5EF4-FFF2-40B4-BE49-F238E27FC236}">
                  <a16:creationId xmlns:a16="http://schemas.microsoft.com/office/drawing/2014/main" id="{2E3C2347-3DF3-E6FE-0A8E-CD7FD6A369A0}"/>
                </a:ext>
              </a:extLst>
            </p:cNvPr>
            <p:cNvCxnSpPr>
              <a:stCxn id="290" idx="6"/>
              <a:endCxn id="285" idx="2"/>
            </p:cNvCxnSpPr>
            <p:nvPr/>
          </p:nvCxnSpPr>
          <p:spPr>
            <a:xfrm>
              <a:off x="3937074" y="2119585"/>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295" name="Google Shape;124;p20">
              <a:extLst>
                <a:ext uri="{FF2B5EF4-FFF2-40B4-BE49-F238E27FC236}">
                  <a16:creationId xmlns:a16="http://schemas.microsoft.com/office/drawing/2014/main" id="{000E05DA-9CA8-4155-19FB-93BC5F047635}"/>
                </a:ext>
              </a:extLst>
            </p:cNvPr>
            <p:cNvCxnSpPr>
              <a:stCxn id="291" idx="6"/>
              <a:endCxn id="285" idx="2"/>
            </p:cNvCxnSpPr>
            <p:nvPr/>
          </p:nvCxnSpPr>
          <p:spPr>
            <a:xfrm rot="10800000" flipH="1">
              <a:off x="3937074" y="2257165"/>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296" name="Google Shape;125;p20">
              <a:extLst>
                <a:ext uri="{FF2B5EF4-FFF2-40B4-BE49-F238E27FC236}">
                  <a16:creationId xmlns:a16="http://schemas.microsoft.com/office/drawing/2014/main" id="{4A542B17-FE17-5CDC-4A68-3D66E4F49A9E}"/>
                </a:ext>
              </a:extLst>
            </p:cNvPr>
            <p:cNvCxnSpPr>
              <a:stCxn id="291" idx="6"/>
              <a:endCxn id="286" idx="2"/>
            </p:cNvCxnSpPr>
            <p:nvPr/>
          </p:nvCxnSpPr>
          <p:spPr>
            <a:xfrm>
              <a:off x="3937074" y="2442565"/>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297" name="Google Shape;126;p20">
              <a:extLst>
                <a:ext uri="{FF2B5EF4-FFF2-40B4-BE49-F238E27FC236}">
                  <a16:creationId xmlns:a16="http://schemas.microsoft.com/office/drawing/2014/main" id="{E827F884-E26C-B916-EADF-62D32963BD9B}"/>
                </a:ext>
              </a:extLst>
            </p:cNvPr>
            <p:cNvCxnSpPr>
              <a:stCxn id="292" idx="6"/>
              <a:endCxn id="286" idx="2"/>
            </p:cNvCxnSpPr>
            <p:nvPr/>
          </p:nvCxnSpPr>
          <p:spPr>
            <a:xfrm rot="10800000" flipH="1">
              <a:off x="3937074" y="2580144"/>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298" name="Google Shape;127;p20">
              <a:extLst>
                <a:ext uri="{FF2B5EF4-FFF2-40B4-BE49-F238E27FC236}">
                  <a16:creationId xmlns:a16="http://schemas.microsoft.com/office/drawing/2014/main" id="{60ABD785-3D52-09AF-3192-E20F251850C6}"/>
                </a:ext>
              </a:extLst>
            </p:cNvPr>
            <p:cNvCxnSpPr>
              <a:stCxn id="292" idx="6"/>
              <a:endCxn id="287" idx="2"/>
            </p:cNvCxnSpPr>
            <p:nvPr/>
          </p:nvCxnSpPr>
          <p:spPr>
            <a:xfrm>
              <a:off x="3937074" y="2765544"/>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299" name="Google Shape;128;p20">
              <a:extLst>
                <a:ext uri="{FF2B5EF4-FFF2-40B4-BE49-F238E27FC236}">
                  <a16:creationId xmlns:a16="http://schemas.microsoft.com/office/drawing/2014/main" id="{88081F75-377A-9A61-DA33-F68C23155E72}"/>
                </a:ext>
              </a:extLst>
            </p:cNvPr>
            <p:cNvCxnSpPr>
              <a:stCxn id="290" idx="6"/>
              <a:endCxn id="286" idx="2"/>
            </p:cNvCxnSpPr>
            <p:nvPr/>
          </p:nvCxnSpPr>
          <p:spPr>
            <a:xfrm>
              <a:off x="3937074" y="2119585"/>
              <a:ext cx="264600" cy="460500"/>
            </a:xfrm>
            <a:prstGeom prst="straightConnector1">
              <a:avLst/>
            </a:prstGeom>
            <a:noFill/>
            <a:ln w="19050" cap="flat" cmpd="sng">
              <a:solidFill>
                <a:schemeClr val="dk2"/>
              </a:solidFill>
              <a:prstDash val="solid"/>
              <a:round/>
              <a:headEnd type="none" w="med" len="med"/>
              <a:tailEnd type="none" w="med" len="med"/>
            </a:ln>
          </p:spPr>
        </p:cxnSp>
        <p:cxnSp>
          <p:nvCxnSpPr>
            <p:cNvPr id="300" name="Google Shape;129;p20">
              <a:extLst>
                <a:ext uri="{FF2B5EF4-FFF2-40B4-BE49-F238E27FC236}">
                  <a16:creationId xmlns:a16="http://schemas.microsoft.com/office/drawing/2014/main" id="{6063DB8A-D5CE-4868-9DD7-B142BBB0DC6E}"/>
                </a:ext>
              </a:extLst>
            </p:cNvPr>
            <p:cNvCxnSpPr>
              <a:stCxn id="291" idx="6"/>
              <a:endCxn id="284" idx="2"/>
            </p:cNvCxnSpPr>
            <p:nvPr/>
          </p:nvCxnSpPr>
          <p:spPr>
            <a:xfrm rot="10800000" flipH="1">
              <a:off x="3937074" y="1934065"/>
              <a:ext cx="264600" cy="508500"/>
            </a:xfrm>
            <a:prstGeom prst="straightConnector1">
              <a:avLst/>
            </a:prstGeom>
            <a:noFill/>
            <a:ln w="19050" cap="flat" cmpd="sng">
              <a:solidFill>
                <a:schemeClr val="dk2"/>
              </a:solidFill>
              <a:prstDash val="solid"/>
              <a:round/>
              <a:headEnd type="none" w="med" len="med"/>
              <a:tailEnd type="none" w="med" len="med"/>
            </a:ln>
          </p:spPr>
        </p:cxnSp>
        <p:cxnSp>
          <p:nvCxnSpPr>
            <p:cNvPr id="301" name="Google Shape;130;p20">
              <a:extLst>
                <a:ext uri="{FF2B5EF4-FFF2-40B4-BE49-F238E27FC236}">
                  <a16:creationId xmlns:a16="http://schemas.microsoft.com/office/drawing/2014/main" id="{4C93FDE5-67F6-4638-EC74-1F22C0E764D4}"/>
                </a:ext>
              </a:extLst>
            </p:cNvPr>
            <p:cNvCxnSpPr>
              <a:stCxn id="291" idx="6"/>
              <a:endCxn id="287" idx="2"/>
            </p:cNvCxnSpPr>
            <p:nvPr/>
          </p:nvCxnSpPr>
          <p:spPr>
            <a:xfrm>
              <a:off x="3937074" y="2442565"/>
              <a:ext cx="264600" cy="460500"/>
            </a:xfrm>
            <a:prstGeom prst="straightConnector1">
              <a:avLst/>
            </a:prstGeom>
            <a:noFill/>
            <a:ln w="19050" cap="flat" cmpd="sng">
              <a:solidFill>
                <a:schemeClr val="dk2"/>
              </a:solidFill>
              <a:prstDash val="solid"/>
              <a:round/>
              <a:headEnd type="none" w="med" len="med"/>
              <a:tailEnd type="none" w="med" len="med"/>
            </a:ln>
          </p:spPr>
        </p:cxnSp>
        <p:cxnSp>
          <p:nvCxnSpPr>
            <p:cNvPr id="302" name="Google Shape;131;p20">
              <a:extLst>
                <a:ext uri="{FF2B5EF4-FFF2-40B4-BE49-F238E27FC236}">
                  <a16:creationId xmlns:a16="http://schemas.microsoft.com/office/drawing/2014/main" id="{9B093194-A048-3661-CECD-0523CB6CF121}"/>
                </a:ext>
              </a:extLst>
            </p:cNvPr>
            <p:cNvCxnSpPr>
              <a:stCxn id="292" idx="5"/>
              <a:endCxn id="285" idx="2"/>
            </p:cNvCxnSpPr>
            <p:nvPr/>
          </p:nvCxnSpPr>
          <p:spPr>
            <a:xfrm rot="10800000" flipH="1">
              <a:off x="3906891" y="2257012"/>
              <a:ext cx="294900" cy="581400"/>
            </a:xfrm>
            <a:prstGeom prst="straightConnector1">
              <a:avLst/>
            </a:prstGeom>
            <a:noFill/>
            <a:ln w="19050" cap="flat" cmpd="sng">
              <a:solidFill>
                <a:schemeClr val="dk2"/>
              </a:solidFill>
              <a:prstDash val="solid"/>
              <a:round/>
              <a:headEnd type="none" w="med" len="med"/>
              <a:tailEnd type="none" w="med" len="med"/>
            </a:ln>
          </p:spPr>
        </p:cxnSp>
        <p:cxnSp>
          <p:nvCxnSpPr>
            <p:cNvPr id="303" name="Google Shape;132;p20">
              <a:extLst>
                <a:ext uri="{FF2B5EF4-FFF2-40B4-BE49-F238E27FC236}">
                  <a16:creationId xmlns:a16="http://schemas.microsoft.com/office/drawing/2014/main" id="{49620F9E-52E2-972D-28E7-502EC5113A43}"/>
                </a:ext>
              </a:extLst>
            </p:cNvPr>
            <p:cNvCxnSpPr>
              <a:stCxn id="292" idx="6"/>
              <a:endCxn id="284" idx="2"/>
            </p:cNvCxnSpPr>
            <p:nvPr/>
          </p:nvCxnSpPr>
          <p:spPr>
            <a:xfrm rot="10800000" flipH="1">
              <a:off x="3937074" y="1933944"/>
              <a:ext cx="264600" cy="831600"/>
            </a:xfrm>
            <a:prstGeom prst="straightConnector1">
              <a:avLst/>
            </a:prstGeom>
            <a:noFill/>
            <a:ln w="19050" cap="flat" cmpd="sng">
              <a:solidFill>
                <a:schemeClr val="dk2"/>
              </a:solidFill>
              <a:prstDash val="solid"/>
              <a:round/>
              <a:headEnd type="none" w="med" len="med"/>
              <a:tailEnd type="none" w="med" len="med"/>
            </a:ln>
          </p:spPr>
        </p:cxnSp>
        <p:cxnSp>
          <p:nvCxnSpPr>
            <p:cNvPr id="304" name="Google Shape;133;p20">
              <a:extLst>
                <a:ext uri="{FF2B5EF4-FFF2-40B4-BE49-F238E27FC236}">
                  <a16:creationId xmlns:a16="http://schemas.microsoft.com/office/drawing/2014/main" id="{526DD4F8-D545-8599-F353-BFC2E1F772EE}"/>
                </a:ext>
              </a:extLst>
            </p:cNvPr>
            <p:cNvCxnSpPr>
              <a:stCxn id="290" idx="6"/>
              <a:endCxn id="287" idx="2"/>
            </p:cNvCxnSpPr>
            <p:nvPr/>
          </p:nvCxnSpPr>
          <p:spPr>
            <a:xfrm>
              <a:off x="3937074" y="2119585"/>
              <a:ext cx="264600" cy="783300"/>
            </a:xfrm>
            <a:prstGeom prst="straightConnector1">
              <a:avLst/>
            </a:prstGeom>
            <a:noFill/>
            <a:ln w="19050" cap="flat" cmpd="sng">
              <a:solidFill>
                <a:schemeClr val="dk2"/>
              </a:solidFill>
              <a:prstDash val="solid"/>
              <a:round/>
              <a:headEnd type="none" w="med" len="med"/>
              <a:tailEnd type="none" w="med" len="med"/>
            </a:ln>
          </p:spPr>
        </p:cxnSp>
        <p:cxnSp>
          <p:nvCxnSpPr>
            <p:cNvPr id="305" name="Google Shape;134;p20">
              <a:extLst>
                <a:ext uri="{FF2B5EF4-FFF2-40B4-BE49-F238E27FC236}">
                  <a16:creationId xmlns:a16="http://schemas.microsoft.com/office/drawing/2014/main" id="{CBD54DBA-25FE-2714-C100-F9C92C227670}"/>
                </a:ext>
              </a:extLst>
            </p:cNvPr>
            <p:cNvCxnSpPr>
              <a:stCxn id="284" idx="6"/>
              <a:endCxn id="288" idx="2"/>
            </p:cNvCxnSpPr>
            <p:nvPr/>
          </p:nvCxnSpPr>
          <p:spPr>
            <a:xfrm>
              <a:off x="4407813" y="1934040"/>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306" name="Google Shape;135;p20">
              <a:extLst>
                <a:ext uri="{FF2B5EF4-FFF2-40B4-BE49-F238E27FC236}">
                  <a16:creationId xmlns:a16="http://schemas.microsoft.com/office/drawing/2014/main" id="{B16D6629-C855-D273-775B-5AFF7D02D384}"/>
                </a:ext>
              </a:extLst>
            </p:cNvPr>
            <p:cNvCxnSpPr>
              <a:stCxn id="285" idx="6"/>
              <a:endCxn id="288" idx="2"/>
            </p:cNvCxnSpPr>
            <p:nvPr/>
          </p:nvCxnSpPr>
          <p:spPr>
            <a:xfrm>
              <a:off x="4407813" y="2257019"/>
              <a:ext cx="240600" cy="0"/>
            </a:xfrm>
            <a:prstGeom prst="straightConnector1">
              <a:avLst/>
            </a:prstGeom>
            <a:noFill/>
            <a:ln w="19050" cap="flat" cmpd="sng">
              <a:solidFill>
                <a:schemeClr val="dk2"/>
              </a:solidFill>
              <a:prstDash val="solid"/>
              <a:round/>
              <a:headEnd type="none" w="med" len="med"/>
              <a:tailEnd type="none" w="med" len="med"/>
            </a:ln>
          </p:spPr>
        </p:cxnSp>
        <p:cxnSp>
          <p:nvCxnSpPr>
            <p:cNvPr id="307" name="Google Shape;136;p20">
              <a:extLst>
                <a:ext uri="{FF2B5EF4-FFF2-40B4-BE49-F238E27FC236}">
                  <a16:creationId xmlns:a16="http://schemas.microsoft.com/office/drawing/2014/main" id="{B668EC26-BFFB-0F9A-221C-0602218C81F9}"/>
                </a:ext>
              </a:extLst>
            </p:cNvPr>
            <p:cNvCxnSpPr>
              <a:stCxn id="286" idx="6"/>
              <a:endCxn id="288" idx="2"/>
            </p:cNvCxnSpPr>
            <p:nvPr/>
          </p:nvCxnSpPr>
          <p:spPr>
            <a:xfrm rot="10800000" flipH="1">
              <a:off x="4407813" y="225689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308" name="Google Shape;137;p20">
              <a:extLst>
                <a:ext uri="{FF2B5EF4-FFF2-40B4-BE49-F238E27FC236}">
                  <a16:creationId xmlns:a16="http://schemas.microsoft.com/office/drawing/2014/main" id="{E8E807E6-6192-DAD9-60D8-5AD4F68AE8E0}"/>
                </a:ext>
              </a:extLst>
            </p:cNvPr>
            <p:cNvCxnSpPr>
              <a:stCxn id="287" idx="6"/>
              <a:endCxn id="288" idx="2"/>
            </p:cNvCxnSpPr>
            <p:nvPr/>
          </p:nvCxnSpPr>
          <p:spPr>
            <a:xfrm rot="10800000" flipH="1">
              <a:off x="4407813" y="2257079"/>
              <a:ext cx="240600" cy="645900"/>
            </a:xfrm>
            <a:prstGeom prst="straightConnector1">
              <a:avLst/>
            </a:prstGeom>
            <a:noFill/>
            <a:ln w="19050" cap="flat" cmpd="sng">
              <a:solidFill>
                <a:schemeClr val="dk2"/>
              </a:solidFill>
              <a:prstDash val="solid"/>
              <a:round/>
              <a:headEnd type="none" w="med" len="med"/>
              <a:tailEnd type="none" w="med" len="med"/>
            </a:ln>
          </p:spPr>
        </p:cxnSp>
        <p:cxnSp>
          <p:nvCxnSpPr>
            <p:cNvPr id="309" name="Google Shape;138;p20">
              <a:extLst>
                <a:ext uri="{FF2B5EF4-FFF2-40B4-BE49-F238E27FC236}">
                  <a16:creationId xmlns:a16="http://schemas.microsoft.com/office/drawing/2014/main" id="{91BA6E87-8F44-A2FC-1CB1-710D7CD00033}"/>
                </a:ext>
              </a:extLst>
            </p:cNvPr>
            <p:cNvCxnSpPr>
              <a:stCxn id="285" idx="6"/>
              <a:endCxn id="289" idx="2"/>
            </p:cNvCxnSpPr>
            <p:nvPr/>
          </p:nvCxnSpPr>
          <p:spPr>
            <a:xfrm>
              <a:off x="4407813" y="225701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310" name="Google Shape;139;p20">
              <a:extLst>
                <a:ext uri="{FF2B5EF4-FFF2-40B4-BE49-F238E27FC236}">
                  <a16:creationId xmlns:a16="http://schemas.microsoft.com/office/drawing/2014/main" id="{1222B413-E1AF-3FD6-434C-EFE99BE898E6}"/>
                </a:ext>
              </a:extLst>
            </p:cNvPr>
            <p:cNvCxnSpPr>
              <a:stCxn id="286" idx="6"/>
              <a:endCxn id="289" idx="2"/>
            </p:cNvCxnSpPr>
            <p:nvPr/>
          </p:nvCxnSpPr>
          <p:spPr>
            <a:xfrm>
              <a:off x="4407813" y="2579999"/>
              <a:ext cx="240600" cy="0"/>
            </a:xfrm>
            <a:prstGeom prst="straightConnector1">
              <a:avLst/>
            </a:prstGeom>
            <a:noFill/>
            <a:ln w="19050" cap="flat" cmpd="sng">
              <a:solidFill>
                <a:schemeClr val="dk2"/>
              </a:solidFill>
              <a:prstDash val="solid"/>
              <a:round/>
              <a:headEnd type="none" w="med" len="med"/>
              <a:tailEnd type="none" w="med" len="med"/>
            </a:ln>
          </p:spPr>
        </p:cxnSp>
        <p:cxnSp>
          <p:nvCxnSpPr>
            <p:cNvPr id="311" name="Google Shape;140;p20">
              <a:extLst>
                <a:ext uri="{FF2B5EF4-FFF2-40B4-BE49-F238E27FC236}">
                  <a16:creationId xmlns:a16="http://schemas.microsoft.com/office/drawing/2014/main" id="{2B6BFCB4-BA85-8733-517B-924E5866FB80}"/>
                </a:ext>
              </a:extLst>
            </p:cNvPr>
            <p:cNvCxnSpPr>
              <a:stCxn id="287" idx="6"/>
              <a:endCxn id="289" idx="2"/>
            </p:cNvCxnSpPr>
            <p:nvPr/>
          </p:nvCxnSpPr>
          <p:spPr>
            <a:xfrm rot="10800000" flipH="1">
              <a:off x="4407813" y="257987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312" name="Google Shape;141;p20">
              <a:extLst>
                <a:ext uri="{FF2B5EF4-FFF2-40B4-BE49-F238E27FC236}">
                  <a16:creationId xmlns:a16="http://schemas.microsoft.com/office/drawing/2014/main" id="{4801F17E-35B7-CB73-3E22-405103833D3F}"/>
                </a:ext>
              </a:extLst>
            </p:cNvPr>
            <p:cNvCxnSpPr>
              <a:stCxn id="289" idx="2"/>
              <a:endCxn id="284" idx="6"/>
            </p:cNvCxnSpPr>
            <p:nvPr/>
          </p:nvCxnSpPr>
          <p:spPr>
            <a:xfrm rot="10800000">
              <a:off x="4407775" y="1934099"/>
              <a:ext cx="240600" cy="645900"/>
            </a:xfrm>
            <a:prstGeom prst="straightConnector1">
              <a:avLst/>
            </a:prstGeom>
            <a:noFill/>
            <a:ln w="19050" cap="flat" cmpd="sng">
              <a:solidFill>
                <a:schemeClr val="dk2"/>
              </a:solidFill>
              <a:prstDash val="solid"/>
              <a:round/>
              <a:headEnd type="none" w="med" len="med"/>
              <a:tailEnd type="none" w="med" len="med"/>
            </a:ln>
          </p:spPr>
        </p:cxnSp>
      </p:gr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med" p14:dur="700">
        <p159:morph option="byObject"/>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2"/>
          <p:cNvSpPr txBox="1"/>
          <p:nvPr/>
        </p:nvSpPr>
        <p:spPr>
          <a:xfrm>
            <a:off x="2155286" y="1739755"/>
            <a:ext cx="595597" cy="400110"/>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r</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192" name="Google Shape;192;p22"/>
          <p:cNvSpPr txBox="1"/>
          <p:nvPr/>
        </p:nvSpPr>
        <p:spPr>
          <a:xfrm>
            <a:off x="1854926" y="2183470"/>
            <a:ext cx="895957" cy="40011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sp>
        <p:nvSpPr>
          <p:cNvPr id="193" name="Google Shape;193;p22"/>
          <p:cNvSpPr txBox="1"/>
          <p:nvPr/>
        </p:nvSpPr>
        <p:spPr>
          <a:xfrm>
            <a:off x="2156588" y="1289074"/>
            <a:ext cx="594295" cy="40011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A</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cxnSp>
        <p:nvCxnSpPr>
          <p:cNvPr id="194" name="Google Shape;194;p22"/>
          <p:cNvCxnSpPr/>
          <p:nvPr/>
        </p:nvCxnSpPr>
        <p:spPr>
          <a:xfrm>
            <a:off x="3084181" y="2205091"/>
            <a:ext cx="331500" cy="0"/>
          </a:xfrm>
          <a:prstGeom prst="straightConnector1">
            <a:avLst/>
          </a:prstGeom>
          <a:noFill/>
          <a:ln w="19050" cap="flat" cmpd="sng">
            <a:solidFill>
              <a:schemeClr val="dk2"/>
            </a:solidFill>
            <a:prstDash val="solid"/>
            <a:round/>
            <a:headEnd type="none" w="med" len="med"/>
            <a:tailEnd type="triangle" w="med" len="med"/>
          </a:ln>
        </p:spPr>
      </p:cxnSp>
      <p:cxnSp>
        <p:nvCxnSpPr>
          <p:cNvPr id="195" name="Google Shape;195;p22"/>
          <p:cNvCxnSpPr>
            <a:cxnSpLocks/>
          </p:cNvCxnSpPr>
          <p:nvPr/>
        </p:nvCxnSpPr>
        <p:spPr>
          <a:xfrm>
            <a:off x="5610702" y="2207635"/>
            <a:ext cx="331500" cy="0"/>
          </a:xfrm>
          <a:prstGeom prst="straightConnector1">
            <a:avLst/>
          </a:prstGeom>
          <a:noFill/>
          <a:ln w="19050" cap="flat" cmpd="sng">
            <a:solidFill>
              <a:schemeClr val="dk2"/>
            </a:solidFill>
            <a:prstDash val="solid"/>
            <a:round/>
            <a:headEnd type="none" w="med" len="med"/>
            <a:tailEnd type="triangle" w="med" len="med"/>
          </a:ln>
        </p:spPr>
      </p:cxnSp>
      <p:grpSp>
        <p:nvGrpSpPr>
          <p:cNvPr id="196" name="Google Shape;196;p22"/>
          <p:cNvGrpSpPr/>
          <p:nvPr/>
        </p:nvGrpSpPr>
        <p:grpSpPr>
          <a:xfrm>
            <a:off x="3916992" y="1524968"/>
            <a:ext cx="1275848" cy="1360225"/>
            <a:chOff x="3730974" y="1830990"/>
            <a:chExt cx="1123501" cy="1175039"/>
          </a:xfrm>
        </p:grpSpPr>
        <p:sp>
          <p:nvSpPr>
            <p:cNvPr id="197" name="Google Shape;197;p22"/>
            <p:cNvSpPr/>
            <p:nvPr/>
          </p:nvSpPr>
          <p:spPr>
            <a:xfrm>
              <a:off x="4201713" y="1830990"/>
              <a:ext cx="206100" cy="206100"/>
            </a:xfrm>
            <a:prstGeom prst="ellipse">
              <a:avLst/>
            </a:prstGeom>
            <a:solidFill>
              <a:srgbClr val="B4A7D6"/>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98" name="Google Shape;198;p22"/>
            <p:cNvSpPr/>
            <p:nvPr/>
          </p:nvSpPr>
          <p:spPr>
            <a:xfrm>
              <a:off x="4201713" y="2153969"/>
              <a:ext cx="206100" cy="206100"/>
            </a:xfrm>
            <a:prstGeom prst="ellipse">
              <a:avLst/>
            </a:prstGeom>
            <a:solidFill>
              <a:srgbClr val="B4A7D6"/>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99" name="Google Shape;199;p22"/>
            <p:cNvSpPr/>
            <p:nvPr/>
          </p:nvSpPr>
          <p:spPr>
            <a:xfrm>
              <a:off x="4201713" y="2476949"/>
              <a:ext cx="206100" cy="206100"/>
            </a:xfrm>
            <a:prstGeom prst="ellipse">
              <a:avLst/>
            </a:prstGeom>
            <a:solidFill>
              <a:srgbClr val="B4A7D6"/>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00" name="Google Shape;200;p22"/>
            <p:cNvSpPr/>
            <p:nvPr/>
          </p:nvSpPr>
          <p:spPr>
            <a:xfrm>
              <a:off x="4201713" y="2799929"/>
              <a:ext cx="206100" cy="206100"/>
            </a:xfrm>
            <a:prstGeom prst="ellipse">
              <a:avLst/>
            </a:prstGeom>
            <a:solidFill>
              <a:srgbClr val="B4A7D6"/>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01" name="Google Shape;201;p22"/>
            <p:cNvSpPr/>
            <p:nvPr/>
          </p:nvSpPr>
          <p:spPr>
            <a:xfrm>
              <a:off x="4648375" y="215396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02" name="Google Shape;202;p22"/>
            <p:cNvSpPr/>
            <p:nvPr/>
          </p:nvSpPr>
          <p:spPr>
            <a:xfrm>
              <a:off x="4648375" y="2476949"/>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03" name="Google Shape;203;p22"/>
            <p:cNvSpPr/>
            <p:nvPr/>
          </p:nvSpPr>
          <p:spPr>
            <a:xfrm>
              <a:off x="3730974" y="2016535"/>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04" name="Google Shape;204;p22"/>
            <p:cNvSpPr/>
            <p:nvPr/>
          </p:nvSpPr>
          <p:spPr>
            <a:xfrm>
              <a:off x="3730974" y="2339515"/>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05" name="Google Shape;205;p22"/>
            <p:cNvSpPr/>
            <p:nvPr/>
          </p:nvSpPr>
          <p:spPr>
            <a:xfrm>
              <a:off x="3730974" y="2662494"/>
              <a:ext cx="206100" cy="206100"/>
            </a:xfrm>
            <a:prstGeom prst="ellipse">
              <a:avLst/>
            </a:prstGeom>
            <a:solidFill>
              <a:schemeClr val="lt2"/>
            </a:solidFill>
            <a:ln w="1905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206" name="Google Shape;206;p22"/>
            <p:cNvCxnSpPr>
              <a:stCxn id="203" idx="6"/>
              <a:endCxn id="197" idx="2"/>
            </p:cNvCxnSpPr>
            <p:nvPr/>
          </p:nvCxnSpPr>
          <p:spPr>
            <a:xfrm rot="10800000" flipH="1">
              <a:off x="3937074" y="1934185"/>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207" name="Google Shape;207;p22"/>
            <p:cNvCxnSpPr>
              <a:stCxn id="203" idx="6"/>
              <a:endCxn id="198" idx="2"/>
            </p:cNvCxnSpPr>
            <p:nvPr/>
          </p:nvCxnSpPr>
          <p:spPr>
            <a:xfrm>
              <a:off x="3937074" y="2119585"/>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208" name="Google Shape;208;p22"/>
            <p:cNvCxnSpPr>
              <a:stCxn id="204" idx="6"/>
              <a:endCxn id="198" idx="2"/>
            </p:cNvCxnSpPr>
            <p:nvPr/>
          </p:nvCxnSpPr>
          <p:spPr>
            <a:xfrm rot="10800000" flipH="1">
              <a:off x="3937074" y="2257165"/>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209" name="Google Shape;209;p22"/>
            <p:cNvCxnSpPr>
              <a:stCxn id="204" idx="6"/>
              <a:endCxn id="199" idx="2"/>
            </p:cNvCxnSpPr>
            <p:nvPr/>
          </p:nvCxnSpPr>
          <p:spPr>
            <a:xfrm>
              <a:off x="3937074" y="2442565"/>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210" name="Google Shape;210;p22"/>
            <p:cNvCxnSpPr>
              <a:stCxn id="205" idx="6"/>
              <a:endCxn id="199" idx="2"/>
            </p:cNvCxnSpPr>
            <p:nvPr/>
          </p:nvCxnSpPr>
          <p:spPr>
            <a:xfrm rot="10800000" flipH="1">
              <a:off x="3937074" y="2580144"/>
              <a:ext cx="264600" cy="185400"/>
            </a:xfrm>
            <a:prstGeom prst="straightConnector1">
              <a:avLst/>
            </a:prstGeom>
            <a:noFill/>
            <a:ln w="19050" cap="flat" cmpd="sng">
              <a:solidFill>
                <a:schemeClr val="dk2"/>
              </a:solidFill>
              <a:prstDash val="solid"/>
              <a:round/>
              <a:headEnd type="none" w="med" len="med"/>
              <a:tailEnd type="none" w="med" len="med"/>
            </a:ln>
          </p:spPr>
        </p:cxnSp>
        <p:cxnSp>
          <p:nvCxnSpPr>
            <p:cNvPr id="211" name="Google Shape;211;p22"/>
            <p:cNvCxnSpPr>
              <a:stCxn id="205" idx="6"/>
              <a:endCxn id="200" idx="2"/>
            </p:cNvCxnSpPr>
            <p:nvPr/>
          </p:nvCxnSpPr>
          <p:spPr>
            <a:xfrm>
              <a:off x="3937074" y="2765544"/>
              <a:ext cx="264600" cy="137400"/>
            </a:xfrm>
            <a:prstGeom prst="straightConnector1">
              <a:avLst/>
            </a:prstGeom>
            <a:noFill/>
            <a:ln w="19050" cap="flat" cmpd="sng">
              <a:solidFill>
                <a:schemeClr val="dk2"/>
              </a:solidFill>
              <a:prstDash val="solid"/>
              <a:round/>
              <a:headEnd type="none" w="med" len="med"/>
              <a:tailEnd type="none" w="med" len="med"/>
            </a:ln>
          </p:spPr>
        </p:cxnSp>
        <p:cxnSp>
          <p:nvCxnSpPr>
            <p:cNvPr id="212" name="Google Shape;212;p22"/>
            <p:cNvCxnSpPr>
              <a:stCxn id="203" idx="6"/>
              <a:endCxn id="199" idx="2"/>
            </p:cNvCxnSpPr>
            <p:nvPr/>
          </p:nvCxnSpPr>
          <p:spPr>
            <a:xfrm>
              <a:off x="3937074" y="2119585"/>
              <a:ext cx="264600" cy="460500"/>
            </a:xfrm>
            <a:prstGeom prst="straightConnector1">
              <a:avLst/>
            </a:prstGeom>
            <a:noFill/>
            <a:ln w="19050" cap="flat" cmpd="sng">
              <a:solidFill>
                <a:schemeClr val="dk2"/>
              </a:solidFill>
              <a:prstDash val="solid"/>
              <a:round/>
              <a:headEnd type="none" w="med" len="med"/>
              <a:tailEnd type="none" w="med" len="med"/>
            </a:ln>
          </p:spPr>
        </p:cxnSp>
        <p:cxnSp>
          <p:nvCxnSpPr>
            <p:cNvPr id="213" name="Google Shape;213;p22"/>
            <p:cNvCxnSpPr>
              <a:stCxn id="204" idx="6"/>
              <a:endCxn id="197" idx="2"/>
            </p:cNvCxnSpPr>
            <p:nvPr/>
          </p:nvCxnSpPr>
          <p:spPr>
            <a:xfrm rot="10800000" flipH="1">
              <a:off x="3937074" y="1934065"/>
              <a:ext cx="264600" cy="508500"/>
            </a:xfrm>
            <a:prstGeom prst="straightConnector1">
              <a:avLst/>
            </a:prstGeom>
            <a:noFill/>
            <a:ln w="19050" cap="flat" cmpd="sng">
              <a:solidFill>
                <a:schemeClr val="dk2"/>
              </a:solidFill>
              <a:prstDash val="solid"/>
              <a:round/>
              <a:headEnd type="none" w="med" len="med"/>
              <a:tailEnd type="none" w="med" len="med"/>
            </a:ln>
          </p:spPr>
        </p:cxnSp>
        <p:cxnSp>
          <p:nvCxnSpPr>
            <p:cNvPr id="214" name="Google Shape;214;p22"/>
            <p:cNvCxnSpPr>
              <a:stCxn id="204" idx="6"/>
              <a:endCxn id="200" idx="2"/>
            </p:cNvCxnSpPr>
            <p:nvPr/>
          </p:nvCxnSpPr>
          <p:spPr>
            <a:xfrm>
              <a:off x="3937074" y="2442565"/>
              <a:ext cx="264600" cy="460500"/>
            </a:xfrm>
            <a:prstGeom prst="straightConnector1">
              <a:avLst/>
            </a:prstGeom>
            <a:noFill/>
            <a:ln w="19050" cap="flat" cmpd="sng">
              <a:solidFill>
                <a:schemeClr val="dk2"/>
              </a:solidFill>
              <a:prstDash val="solid"/>
              <a:round/>
              <a:headEnd type="none" w="med" len="med"/>
              <a:tailEnd type="none" w="med" len="med"/>
            </a:ln>
          </p:spPr>
        </p:cxnSp>
        <p:cxnSp>
          <p:nvCxnSpPr>
            <p:cNvPr id="215" name="Google Shape;215;p22"/>
            <p:cNvCxnSpPr>
              <a:stCxn id="205" idx="5"/>
              <a:endCxn id="198" idx="2"/>
            </p:cNvCxnSpPr>
            <p:nvPr/>
          </p:nvCxnSpPr>
          <p:spPr>
            <a:xfrm rot="10800000" flipH="1">
              <a:off x="3906891" y="2257012"/>
              <a:ext cx="294900" cy="581400"/>
            </a:xfrm>
            <a:prstGeom prst="straightConnector1">
              <a:avLst/>
            </a:prstGeom>
            <a:noFill/>
            <a:ln w="19050" cap="flat" cmpd="sng">
              <a:solidFill>
                <a:schemeClr val="dk2"/>
              </a:solidFill>
              <a:prstDash val="solid"/>
              <a:round/>
              <a:headEnd type="none" w="med" len="med"/>
              <a:tailEnd type="none" w="med" len="med"/>
            </a:ln>
          </p:spPr>
        </p:cxnSp>
        <p:cxnSp>
          <p:nvCxnSpPr>
            <p:cNvPr id="216" name="Google Shape;216;p22"/>
            <p:cNvCxnSpPr>
              <a:stCxn id="205" idx="6"/>
              <a:endCxn id="197" idx="2"/>
            </p:cNvCxnSpPr>
            <p:nvPr/>
          </p:nvCxnSpPr>
          <p:spPr>
            <a:xfrm rot="10800000" flipH="1">
              <a:off x="3937074" y="1933944"/>
              <a:ext cx="264600" cy="831600"/>
            </a:xfrm>
            <a:prstGeom prst="straightConnector1">
              <a:avLst/>
            </a:prstGeom>
            <a:noFill/>
            <a:ln w="19050" cap="flat" cmpd="sng">
              <a:solidFill>
                <a:schemeClr val="dk2"/>
              </a:solidFill>
              <a:prstDash val="solid"/>
              <a:round/>
              <a:headEnd type="none" w="med" len="med"/>
              <a:tailEnd type="none" w="med" len="med"/>
            </a:ln>
          </p:spPr>
        </p:cxnSp>
        <p:cxnSp>
          <p:nvCxnSpPr>
            <p:cNvPr id="217" name="Google Shape;217;p22"/>
            <p:cNvCxnSpPr>
              <a:stCxn id="203" idx="6"/>
              <a:endCxn id="200" idx="2"/>
            </p:cNvCxnSpPr>
            <p:nvPr/>
          </p:nvCxnSpPr>
          <p:spPr>
            <a:xfrm>
              <a:off x="3937074" y="2119585"/>
              <a:ext cx="264600" cy="783300"/>
            </a:xfrm>
            <a:prstGeom prst="straightConnector1">
              <a:avLst/>
            </a:prstGeom>
            <a:noFill/>
            <a:ln w="19050" cap="flat" cmpd="sng">
              <a:solidFill>
                <a:schemeClr val="dk2"/>
              </a:solidFill>
              <a:prstDash val="solid"/>
              <a:round/>
              <a:headEnd type="none" w="med" len="med"/>
              <a:tailEnd type="none" w="med" len="med"/>
            </a:ln>
          </p:spPr>
        </p:cxnSp>
        <p:cxnSp>
          <p:nvCxnSpPr>
            <p:cNvPr id="218" name="Google Shape;218;p22"/>
            <p:cNvCxnSpPr>
              <a:stCxn id="197" idx="6"/>
              <a:endCxn id="201" idx="2"/>
            </p:cNvCxnSpPr>
            <p:nvPr/>
          </p:nvCxnSpPr>
          <p:spPr>
            <a:xfrm>
              <a:off x="4407813" y="1934040"/>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219" name="Google Shape;219;p22"/>
            <p:cNvCxnSpPr>
              <a:stCxn id="198" idx="6"/>
              <a:endCxn id="201" idx="2"/>
            </p:cNvCxnSpPr>
            <p:nvPr/>
          </p:nvCxnSpPr>
          <p:spPr>
            <a:xfrm>
              <a:off x="4407813" y="2257019"/>
              <a:ext cx="240600" cy="0"/>
            </a:xfrm>
            <a:prstGeom prst="straightConnector1">
              <a:avLst/>
            </a:prstGeom>
            <a:noFill/>
            <a:ln w="19050" cap="flat" cmpd="sng">
              <a:solidFill>
                <a:schemeClr val="dk2"/>
              </a:solidFill>
              <a:prstDash val="solid"/>
              <a:round/>
              <a:headEnd type="none" w="med" len="med"/>
              <a:tailEnd type="none" w="med" len="med"/>
            </a:ln>
          </p:spPr>
        </p:cxnSp>
        <p:cxnSp>
          <p:nvCxnSpPr>
            <p:cNvPr id="220" name="Google Shape;220;p22"/>
            <p:cNvCxnSpPr>
              <a:stCxn id="199" idx="6"/>
              <a:endCxn id="201" idx="2"/>
            </p:cNvCxnSpPr>
            <p:nvPr/>
          </p:nvCxnSpPr>
          <p:spPr>
            <a:xfrm rot="10800000" flipH="1">
              <a:off x="4407813" y="225689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221" name="Google Shape;221;p22"/>
            <p:cNvCxnSpPr>
              <a:stCxn id="200" idx="6"/>
              <a:endCxn id="201" idx="2"/>
            </p:cNvCxnSpPr>
            <p:nvPr/>
          </p:nvCxnSpPr>
          <p:spPr>
            <a:xfrm rot="10800000" flipH="1">
              <a:off x="4407813" y="2257079"/>
              <a:ext cx="240600" cy="645900"/>
            </a:xfrm>
            <a:prstGeom prst="straightConnector1">
              <a:avLst/>
            </a:prstGeom>
            <a:noFill/>
            <a:ln w="19050" cap="flat" cmpd="sng">
              <a:solidFill>
                <a:schemeClr val="dk2"/>
              </a:solidFill>
              <a:prstDash val="solid"/>
              <a:round/>
              <a:headEnd type="none" w="med" len="med"/>
              <a:tailEnd type="none" w="med" len="med"/>
            </a:ln>
          </p:spPr>
        </p:cxnSp>
        <p:cxnSp>
          <p:nvCxnSpPr>
            <p:cNvPr id="222" name="Google Shape;222;p22"/>
            <p:cNvCxnSpPr>
              <a:stCxn id="198" idx="6"/>
              <a:endCxn id="202" idx="2"/>
            </p:cNvCxnSpPr>
            <p:nvPr/>
          </p:nvCxnSpPr>
          <p:spPr>
            <a:xfrm>
              <a:off x="4407813" y="225701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223" name="Google Shape;223;p22"/>
            <p:cNvCxnSpPr>
              <a:stCxn id="199" idx="6"/>
              <a:endCxn id="202" idx="2"/>
            </p:cNvCxnSpPr>
            <p:nvPr/>
          </p:nvCxnSpPr>
          <p:spPr>
            <a:xfrm>
              <a:off x="4407813" y="2579999"/>
              <a:ext cx="240600" cy="0"/>
            </a:xfrm>
            <a:prstGeom prst="straightConnector1">
              <a:avLst/>
            </a:prstGeom>
            <a:noFill/>
            <a:ln w="19050" cap="flat" cmpd="sng">
              <a:solidFill>
                <a:schemeClr val="dk2"/>
              </a:solidFill>
              <a:prstDash val="solid"/>
              <a:round/>
              <a:headEnd type="none" w="med" len="med"/>
              <a:tailEnd type="none" w="med" len="med"/>
            </a:ln>
          </p:spPr>
        </p:cxnSp>
        <p:cxnSp>
          <p:nvCxnSpPr>
            <p:cNvPr id="224" name="Google Shape;224;p22"/>
            <p:cNvCxnSpPr>
              <a:stCxn id="200" idx="6"/>
              <a:endCxn id="202" idx="2"/>
            </p:cNvCxnSpPr>
            <p:nvPr/>
          </p:nvCxnSpPr>
          <p:spPr>
            <a:xfrm rot="10800000" flipH="1">
              <a:off x="4407813" y="2579879"/>
              <a:ext cx="240600" cy="323100"/>
            </a:xfrm>
            <a:prstGeom prst="straightConnector1">
              <a:avLst/>
            </a:prstGeom>
            <a:noFill/>
            <a:ln w="19050" cap="flat" cmpd="sng">
              <a:solidFill>
                <a:schemeClr val="dk2"/>
              </a:solidFill>
              <a:prstDash val="solid"/>
              <a:round/>
              <a:headEnd type="none" w="med" len="med"/>
              <a:tailEnd type="none" w="med" len="med"/>
            </a:ln>
          </p:spPr>
        </p:cxnSp>
        <p:cxnSp>
          <p:nvCxnSpPr>
            <p:cNvPr id="225" name="Google Shape;225;p22"/>
            <p:cNvCxnSpPr>
              <a:stCxn id="202" idx="2"/>
              <a:endCxn id="197" idx="6"/>
            </p:cNvCxnSpPr>
            <p:nvPr/>
          </p:nvCxnSpPr>
          <p:spPr>
            <a:xfrm rot="10800000">
              <a:off x="4407775" y="1934099"/>
              <a:ext cx="240600" cy="645900"/>
            </a:xfrm>
            <a:prstGeom prst="straightConnector1">
              <a:avLst/>
            </a:prstGeom>
            <a:noFill/>
            <a:ln w="19050" cap="flat" cmpd="sng">
              <a:solidFill>
                <a:schemeClr val="dk2"/>
              </a:solidFill>
              <a:prstDash val="solid"/>
              <a:round/>
              <a:headEnd type="none" w="med" len="med"/>
              <a:tailEnd type="none" w="med" len="med"/>
            </a:ln>
          </p:spPr>
        </p:cxnSp>
      </p:grpSp>
      <p:sp>
        <p:nvSpPr>
          <p:cNvPr id="226" name="Google Shape;226;p22"/>
          <p:cNvSpPr txBox="1"/>
          <p:nvPr/>
        </p:nvSpPr>
        <p:spPr>
          <a:xfrm>
            <a:off x="6301714" y="2001726"/>
            <a:ext cx="818375" cy="40011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Q(a)</a:t>
            </a:r>
            <a:r>
              <a:rPr lang="en-GB" sz="1800" baseline="-25000" dirty="0">
                <a:solidFill>
                  <a:schemeClr val="dk2"/>
                </a:solidFill>
                <a:latin typeface="Roboto Serif"/>
                <a:ea typeface="Roboto Serif"/>
                <a:cs typeface="Roboto Serif"/>
                <a:sym typeface="Roboto Serif"/>
              </a:rPr>
              <a:t>t</a:t>
            </a:r>
            <a:endParaRPr sz="1800" baseline="-25000" dirty="0">
              <a:solidFill>
                <a:schemeClr val="dk2"/>
              </a:solidFill>
              <a:latin typeface="Roboto Serif"/>
              <a:ea typeface="Roboto Serif"/>
              <a:cs typeface="Roboto Serif"/>
              <a:sym typeface="Roboto Serif"/>
            </a:endParaRPr>
          </a:p>
        </p:txBody>
      </p:sp>
      <p:sp>
        <p:nvSpPr>
          <p:cNvPr id="227" name="Google Shape;227;p22"/>
          <p:cNvSpPr txBox="1"/>
          <p:nvPr/>
        </p:nvSpPr>
        <p:spPr>
          <a:xfrm>
            <a:off x="2156250" y="2627185"/>
            <a:ext cx="595601" cy="400110"/>
          </a:xfrm>
          <a:prstGeom prst="rect">
            <a:avLst/>
          </a:prstGeom>
          <a:solidFill>
            <a:srgbClr val="B4A7D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800" dirty="0">
                <a:solidFill>
                  <a:schemeClr val="dk2"/>
                </a:solidFill>
                <a:latin typeface="Roboto Serif"/>
                <a:ea typeface="Roboto Serif"/>
                <a:cs typeface="Roboto Serif"/>
                <a:sym typeface="Roboto Serif"/>
              </a:rPr>
              <a:t>S</a:t>
            </a:r>
            <a:r>
              <a:rPr lang="en-GB" sz="1800" baseline="-25000" dirty="0">
                <a:solidFill>
                  <a:schemeClr val="dk2"/>
                </a:solidFill>
                <a:latin typeface="Roboto Serif"/>
                <a:ea typeface="Roboto Serif"/>
                <a:cs typeface="Roboto Serif"/>
                <a:sym typeface="Roboto Serif"/>
              </a:rPr>
              <a:t>t-1</a:t>
            </a:r>
            <a:endParaRPr sz="1800" baseline="-25000" dirty="0">
              <a:solidFill>
                <a:schemeClr val="dk2"/>
              </a:solidFill>
              <a:latin typeface="Roboto Serif"/>
              <a:ea typeface="Roboto Serif"/>
              <a:cs typeface="Roboto Serif"/>
              <a:sym typeface="Roboto Serif"/>
            </a:endParaRPr>
          </a:p>
        </p:txBody>
      </p:sp>
      <p:cxnSp>
        <p:nvCxnSpPr>
          <p:cNvPr id="228" name="Google Shape;228;p22"/>
          <p:cNvCxnSpPr>
            <a:cxnSpLocks/>
            <a:stCxn id="200" idx="4"/>
            <a:endCxn id="227" idx="2"/>
          </p:cNvCxnSpPr>
          <p:nvPr/>
        </p:nvCxnSpPr>
        <p:spPr>
          <a:xfrm rot="5400000">
            <a:off x="3440268" y="1898976"/>
            <a:ext cx="142102" cy="2114536"/>
          </a:xfrm>
          <a:prstGeom prst="bentConnector3">
            <a:avLst>
              <a:gd name="adj1" fmla="val 260870"/>
            </a:avLst>
          </a:prstGeom>
          <a:noFill/>
          <a:ln w="19050" cap="flat" cmpd="sng">
            <a:solidFill>
              <a:schemeClr val="dk2"/>
            </a:solidFill>
            <a:prstDash val="solid"/>
            <a:round/>
            <a:headEnd type="none" w="med" len="med"/>
            <a:tailEnd type="triangle" w="med" len="med"/>
          </a:ln>
        </p:spPr>
      </p:cxnSp>
      <p:cxnSp>
        <p:nvCxnSpPr>
          <p:cNvPr id="19" name="Straight Connector 18">
            <a:extLst>
              <a:ext uri="{FF2B5EF4-FFF2-40B4-BE49-F238E27FC236}">
                <a16:creationId xmlns:a16="http://schemas.microsoft.com/office/drawing/2014/main" id="{E1048FA6-9068-C6F3-F9D1-000C99F9CF6B}"/>
              </a:ext>
            </a:extLst>
          </p:cNvPr>
          <p:cNvCxnSpPr/>
          <p:nvPr/>
        </p:nvCxnSpPr>
        <p:spPr>
          <a:xfrm>
            <a:off x="6021224" y="3776215"/>
            <a:ext cx="0" cy="723825"/>
          </a:xfrm>
          <a:prstGeom prst="line">
            <a:avLst/>
          </a:prstGeom>
        </p:spPr>
        <p:style>
          <a:lnRef idx="1">
            <a:schemeClr val="dk1"/>
          </a:lnRef>
          <a:fillRef idx="0">
            <a:schemeClr val="dk1"/>
          </a:fillRef>
          <a:effectRef idx="0">
            <a:schemeClr val="dk1"/>
          </a:effectRef>
          <a:fontRef idx="minor">
            <a:schemeClr val="tx1"/>
          </a:fontRef>
        </p:style>
      </p:cxnSp>
      <p:sp>
        <p:nvSpPr>
          <p:cNvPr id="40" name="TextBox 39">
            <a:extLst>
              <a:ext uri="{FF2B5EF4-FFF2-40B4-BE49-F238E27FC236}">
                <a16:creationId xmlns:a16="http://schemas.microsoft.com/office/drawing/2014/main" id="{BBECA8B1-C25A-0D25-6FCF-F0A52024515A}"/>
              </a:ext>
            </a:extLst>
          </p:cNvPr>
          <p:cNvSpPr txBox="1"/>
          <p:nvPr/>
        </p:nvSpPr>
        <p:spPr>
          <a:xfrm>
            <a:off x="6807186" y="4587030"/>
            <a:ext cx="1193073" cy="261610"/>
          </a:xfrm>
          <a:prstGeom prst="rect">
            <a:avLst/>
          </a:prstGeom>
          <a:noFill/>
        </p:spPr>
        <p:txBody>
          <a:bodyPr wrap="square" rtlCol="0">
            <a:spAutoFit/>
          </a:bodyPr>
          <a:lstStyle/>
          <a:p>
            <a:r>
              <a:rPr lang="en-US" sz="1100" dirty="0">
                <a:latin typeface="MS Reference Sans Serif" panose="020B0604030504040204" pitchFamily="34" charset="0"/>
              </a:rPr>
              <a:t>Context-ANN</a:t>
            </a:r>
          </a:p>
        </p:txBody>
      </p:sp>
      <p:sp>
        <p:nvSpPr>
          <p:cNvPr id="41" name="TextBox 40">
            <a:extLst>
              <a:ext uri="{FF2B5EF4-FFF2-40B4-BE49-F238E27FC236}">
                <a16:creationId xmlns:a16="http://schemas.microsoft.com/office/drawing/2014/main" id="{4194944C-F1A8-C54B-A817-BD27F8756F34}"/>
              </a:ext>
            </a:extLst>
          </p:cNvPr>
          <p:cNvSpPr txBox="1"/>
          <p:nvPr/>
        </p:nvSpPr>
        <p:spPr>
          <a:xfrm>
            <a:off x="630475" y="615885"/>
            <a:ext cx="2543505" cy="415498"/>
          </a:xfrm>
          <a:prstGeom prst="rect">
            <a:avLst/>
          </a:prstGeom>
          <a:noFill/>
        </p:spPr>
        <p:txBody>
          <a:bodyPr wrap="square" rtlCol="0">
            <a:spAutoFit/>
          </a:bodyPr>
          <a:lstStyle/>
          <a:p>
            <a:r>
              <a:rPr lang="en-US" sz="2100" dirty="0">
                <a:latin typeface="MS Reference Sans Serif" panose="020B0604030504040204" pitchFamily="34" charset="0"/>
              </a:rPr>
              <a:t>Memory-ANN</a:t>
            </a:r>
          </a:p>
        </p:txBody>
      </p:sp>
      <p:cxnSp>
        <p:nvCxnSpPr>
          <p:cNvPr id="133" name="Straight Connector 132">
            <a:extLst>
              <a:ext uri="{FF2B5EF4-FFF2-40B4-BE49-F238E27FC236}">
                <a16:creationId xmlns:a16="http://schemas.microsoft.com/office/drawing/2014/main" id="{9A302307-ADB2-39F2-1A4D-F1A63658EA08}"/>
              </a:ext>
            </a:extLst>
          </p:cNvPr>
          <p:cNvCxnSpPr/>
          <p:nvPr/>
        </p:nvCxnSpPr>
        <p:spPr>
          <a:xfrm>
            <a:off x="3105239" y="3814805"/>
            <a:ext cx="0" cy="723825"/>
          </a:xfrm>
          <a:prstGeom prst="line">
            <a:avLst/>
          </a:prstGeom>
        </p:spPr>
        <p:style>
          <a:lnRef idx="1">
            <a:schemeClr val="dk1"/>
          </a:lnRef>
          <a:fillRef idx="0">
            <a:schemeClr val="dk1"/>
          </a:fillRef>
          <a:effectRef idx="0">
            <a:schemeClr val="dk1"/>
          </a:effectRef>
          <a:fontRef idx="minor">
            <a:schemeClr val="tx1"/>
          </a:fontRef>
        </p:style>
      </p:cxnSp>
      <p:sp>
        <p:nvSpPr>
          <p:cNvPr id="136" name="Google Shape;115;p20">
            <a:extLst>
              <a:ext uri="{FF2B5EF4-FFF2-40B4-BE49-F238E27FC236}">
                <a16:creationId xmlns:a16="http://schemas.microsoft.com/office/drawing/2014/main" id="{3ED7C2A3-A235-FD31-B3D7-204882CD1BBD}"/>
              </a:ext>
            </a:extLst>
          </p:cNvPr>
          <p:cNvSpPr/>
          <p:nvPr/>
        </p:nvSpPr>
        <p:spPr>
          <a:xfrm>
            <a:off x="4326778" y="4183354"/>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38" name="Google Shape;117;p20">
            <a:extLst>
              <a:ext uri="{FF2B5EF4-FFF2-40B4-BE49-F238E27FC236}">
                <a16:creationId xmlns:a16="http://schemas.microsoft.com/office/drawing/2014/main" id="{2C66F75B-D1E5-5314-4695-228AF1C47E1D}"/>
              </a:ext>
            </a:extLst>
          </p:cNvPr>
          <p:cNvSpPr/>
          <p:nvPr/>
        </p:nvSpPr>
        <p:spPr>
          <a:xfrm>
            <a:off x="4559581" y="4011450"/>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139" name="Google Shape;118;p20">
            <a:extLst>
              <a:ext uri="{FF2B5EF4-FFF2-40B4-BE49-F238E27FC236}">
                <a16:creationId xmlns:a16="http://schemas.microsoft.com/office/drawing/2014/main" id="{6A405B2B-3FF7-4046-1E07-48375D0E9541}"/>
              </a:ext>
            </a:extLst>
          </p:cNvPr>
          <p:cNvSpPr/>
          <p:nvPr/>
        </p:nvSpPr>
        <p:spPr>
          <a:xfrm>
            <a:off x="4559581" y="4181770"/>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140" name="Google Shape;136;p20">
            <a:extLst>
              <a:ext uri="{FF2B5EF4-FFF2-40B4-BE49-F238E27FC236}">
                <a16:creationId xmlns:a16="http://schemas.microsoft.com/office/drawing/2014/main" id="{890D19C3-9865-44DC-697A-A1203AE58253}"/>
              </a:ext>
            </a:extLst>
          </p:cNvPr>
          <p:cNvCxnSpPr>
            <a:cxnSpLocks/>
            <a:stCxn id="136" idx="6"/>
            <a:endCxn id="138" idx="2"/>
          </p:cNvCxnSpPr>
          <p:nvPr/>
        </p:nvCxnSpPr>
        <p:spPr>
          <a:xfrm flipV="1">
            <a:off x="4428440" y="4063266"/>
            <a:ext cx="131141" cy="171904"/>
          </a:xfrm>
          <a:prstGeom prst="straightConnector1">
            <a:avLst/>
          </a:prstGeom>
          <a:noFill/>
          <a:ln w="12700" cap="flat" cmpd="sng">
            <a:solidFill>
              <a:schemeClr val="dk2"/>
            </a:solidFill>
            <a:prstDash val="solid"/>
            <a:round/>
            <a:headEnd type="none" w="med" len="med"/>
            <a:tailEnd type="none" w="med" len="med"/>
          </a:ln>
        </p:spPr>
      </p:cxnSp>
      <p:cxnSp>
        <p:nvCxnSpPr>
          <p:cNvPr id="142" name="Google Shape;139;p20">
            <a:extLst>
              <a:ext uri="{FF2B5EF4-FFF2-40B4-BE49-F238E27FC236}">
                <a16:creationId xmlns:a16="http://schemas.microsoft.com/office/drawing/2014/main" id="{1F1E16D7-3988-AA6D-F387-2306A983CE1E}"/>
              </a:ext>
            </a:extLst>
          </p:cNvPr>
          <p:cNvCxnSpPr>
            <a:cxnSpLocks/>
            <a:stCxn id="136" idx="6"/>
            <a:endCxn id="139" idx="2"/>
          </p:cNvCxnSpPr>
          <p:nvPr/>
        </p:nvCxnSpPr>
        <p:spPr>
          <a:xfrm flipV="1">
            <a:off x="4428440" y="4233586"/>
            <a:ext cx="131141" cy="1584"/>
          </a:xfrm>
          <a:prstGeom prst="straightConnector1">
            <a:avLst/>
          </a:prstGeom>
          <a:noFill/>
          <a:ln w="12700" cap="flat" cmpd="sng">
            <a:solidFill>
              <a:schemeClr val="dk2"/>
            </a:solidFill>
            <a:prstDash val="solid"/>
            <a:round/>
            <a:headEnd type="none" w="med" len="med"/>
            <a:tailEnd type="none" w="med" len="med"/>
          </a:ln>
        </p:spPr>
      </p:cxnSp>
      <p:sp>
        <p:nvSpPr>
          <p:cNvPr id="144" name="TextBox 143">
            <a:extLst>
              <a:ext uri="{FF2B5EF4-FFF2-40B4-BE49-F238E27FC236}">
                <a16:creationId xmlns:a16="http://schemas.microsoft.com/office/drawing/2014/main" id="{40B9FE15-0F90-1EE3-93C6-0FDC21459911}"/>
              </a:ext>
            </a:extLst>
          </p:cNvPr>
          <p:cNvSpPr txBox="1"/>
          <p:nvPr/>
        </p:nvSpPr>
        <p:spPr>
          <a:xfrm>
            <a:off x="1508693" y="4587030"/>
            <a:ext cx="1104131" cy="261610"/>
          </a:xfrm>
          <a:prstGeom prst="rect">
            <a:avLst/>
          </a:prstGeom>
          <a:noFill/>
        </p:spPr>
        <p:txBody>
          <a:bodyPr wrap="square" rtlCol="0">
            <a:spAutoFit/>
          </a:bodyPr>
          <a:lstStyle/>
          <a:p>
            <a:r>
              <a:rPr lang="en-US" sz="1100" dirty="0">
                <a:latin typeface="MS Reference Sans Serif" panose="020B0604030504040204" pitchFamily="34" charset="0"/>
              </a:rPr>
              <a:t>Classical RL</a:t>
            </a:r>
          </a:p>
        </p:txBody>
      </p:sp>
      <p:sp>
        <p:nvSpPr>
          <p:cNvPr id="145" name="TextBox 144">
            <a:extLst>
              <a:ext uri="{FF2B5EF4-FFF2-40B4-BE49-F238E27FC236}">
                <a16:creationId xmlns:a16="http://schemas.microsoft.com/office/drawing/2014/main" id="{91995AE3-6DB4-B001-27EB-E253DB21A588}"/>
              </a:ext>
            </a:extLst>
          </p:cNvPr>
          <p:cNvSpPr txBox="1"/>
          <p:nvPr/>
        </p:nvSpPr>
        <p:spPr>
          <a:xfrm>
            <a:off x="4095956" y="4587030"/>
            <a:ext cx="796108" cy="261610"/>
          </a:xfrm>
          <a:prstGeom prst="rect">
            <a:avLst/>
          </a:prstGeom>
          <a:noFill/>
        </p:spPr>
        <p:txBody>
          <a:bodyPr wrap="square" rtlCol="0">
            <a:spAutoFit/>
          </a:bodyPr>
          <a:lstStyle/>
          <a:p>
            <a:r>
              <a:rPr lang="en-US" sz="1100" dirty="0">
                <a:latin typeface="MS Reference Sans Serif" panose="020B0604030504040204" pitchFamily="34" charset="0"/>
              </a:rPr>
              <a:t>RL-ANN</a:t>
            </a:r>
          </a:p>
        </p:txBody>
      </p:sp>
      <p:sp>
        <p:nvSpPr>
          <p:cNvPr id="146" name="Google Shape;142;p20">
            <a:extLst>
              <a:ext uri="{FF2B5EF4-FFF2-40B4-BE49-F238E27FC236}">
                <a16:creationId xmlns:a16="http://schemas.microsoft.com/office/drawing/2014/main" id="{1C5443D6-9E5B-457D-28E7-ED406D1E22C4}"/>
              </a:ext>
            </a:extLst>
          </p:cNvPr>
          <p:cNvSpPr/>
          <p:nvPr/>
        </p:nvSpPr>
        <p:spPr>
          <a:xfrm>
            <a:off x="1423419" y="4082301"/>
            <a:ext cx="186539" cy="160973"/>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7" name="Google Shape;143;p20">
            <a:extLst>
              <a:ext uri="{FF2B5EF4-FFF2-40B4-BE49-F238E27FC236}">
                <a16:creationId xmlns:a16="http://schemas.microsoft.com/office/drawing/2014/main" id="{077A5266-DAAD-7A30-AD13-74B191D33DEF}"/>
              </a:ext>
            </a:extLst>
          </p:cNvPr>
          <p:cNvSpPr/>
          <p:nvPr/>
        </p:nvSpPr>
        <p:spPr>
          <a:xfrm flipV="1">
            <a:off x="1423412" y="4278462"/>
            <a:ext cx="186539" cy="160973"/>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8" name="Google Shape;144;p20">
            <a:extLst>
              <a:ext uri="{FF2B5EF4-FFF2-40B4-BE49-F238E27FC236}">
                <a16:creationId xmlns:a16="http://schemas.microsoft.com/office/drawing/2014/main" id="{834EBDA4-A157-0F11-1BE9-996CB8F6443D}"/>
              </a:ext>
            </a:extLst>
          </p:cNvPr>
          <p:cNvSpPr txBox="1"/>
          <p:nvPr/>
        </p:nvSpPr>
        <p:spPr>
          <a:xfrm>
            <a:off x="1677599" y="3963049"/>
            <a:ext cx="527799"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rgbClr val="101418"/>
                </a:solidFill>
                <a:highlight>
                  <a:srgbClr val="FFFFFF"/>
                </a:highlight>
                <a:latin typeface="MS Reference Sans Serif" panose="020B0604030504040204" pitchFamily="34" charset="0"/>
                <a:ea typeface="Roboto"/>
                <a:cs typeface="Roboto"/>
                <a:sym typeface="Roboto"/>
              </a:rPr>
              <a:t>R-W</a:t>
            </a:r>
            <a:endParaRPr sz="1200" dirty="0">
              <a:solidFill>
                <a:schemeClr val="dk2"/>
              </a:solidFill>
              <a:latin typeface="MS Reference Sans Serif" panose="020B0604030504040204" pitchFamily="34" charset="0"/>
              <a:ea typeface="Roboto"/>
              <a:cs typeface="Roboto"/>
              <a:sym typeface="Roboto"/>
            </a:endParaRPr>
          </a:p>
        </p:txBody>
      </p:sp>
      <p:sp>
        <p:nvSpPr>
          <p:cNvPr id="149" name="Google Shape;143;p20">
            <a:extLst>
              <a:ext uri="{FF2B5EF4-FFF2-40B4-BE49-F238E27FC236}">
                <a16:creationId xmlns:a16="http://schemas.microsoft.com/office/drawing/2014/main" id="{6142393C-032F-3AD9-EEE1-DC5434CCB094}"/>
              </a:ext>
            </a:extLst>
          </p:cNvPr>
          <p:cNvSpPr/>
          <p:nvPr/>
        </p:nvSpPr>
        <p:spPr>
          <a:xfrm>
            <a:off x="2226645" y="4068119"/>
            <a:ext cx="169002" cy="160735"/>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0" name="Google Shape;145;p20">
            <a:extLst>
              <a:ext uri="{FF2B5EF4-FFF2-40B4-BE49-F238E27FC236}">
                <a16:creationId xmlns:a16="http://schemas.microsoft.com/office/drawing/2014/main" id="{FD423EAF-5227-42C0-068A-78FEDD0A9EBA}"/>
              </a:ext>
            </a:extLst>
          </p:cNvPr>
          <p:cNvSpPr/>
          <p:nvPr/>
        </p:nvSpPr>
        <p:spPr>
          <a:xfrm>
            <a:off x="1423412" y="3881362"/>
            <a:ext cx="186539" cy="16575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5" name="Google Shape;142;p20">
            <a:extLst>
              <a:ext uri="{FF2B5EF4-FFF2-40B4-BE49-F238E27FC236}">
                <a16:creationId xmlns:a16="http://schemas.microsoft.com/office/drawing/2014/main" id="{B7985B1B-6C2B-6961-8CDE-B08C0737C559}"/>
              </a:ext>
            </a:extLst>
          </p:cNvPr>
          <p:cNvSpPr/>
          <p:nvPr/>
        </p:nvSpPr>
        <p:spPr>
          <a:xfrm>
            <a:off x="3932433" y="4069753"/>
            <a:ext cx="186539" cy="160973"/>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6" name="Google Shape;143;p20">
            <a:extLst>
              <a:ext uri="{FF2B5EF4-FFF2-40B4-BE49-F238E27FC236}">
                <a16:creationId xmlns:a16="http://schemas.microsoft.com/office/drawing/2014/main" id="{EC845975-6F6E-C4BF-F374-314A81D72BC3}"/>
              </a:ext>
            </a:extLst>
          </p:cNvPr>
          <p:cNvSpPr/>
          <p:nvPr/>
        </p:nvSpPr>
        <p:spPr>
          <a:xfrm flipV="1">
            <a:off x="3932426" y="4265914"/>
            <a:ext cx="186539" cy="160973"/>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7" name="Google Shape;145;p20">
            <a:extLst>
              <a:ext uri="{FF2B5EF4-FFF2-40B4-BE49-F238E27FC236}">
                <a16:creationId xmlns:a16="http://schemas.microsoft.com/office/drawing/2014/main" id="{9229B2F1-8897-9906-1660-B8E7FAC2B051}"/>
              </a:ext>
            </a:extLst>
          </p:cNvPr>
          <p:cNvSpPr/>
          <p:nvPr/>
        </p:nvSpPr>
        <p:spPr>
          <a:xfrm>
            <a:off x="3932426" y="3868814"/>
            <a:ext cx="186539" cy="16575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8" name="Google Shape;143;p20">
            <a:extLst>
              <a:ext uri="{FF2B5EF4-FFF2-40B4-BE49-F238E27FC236}">
                <a16:creationId xmlns:a16="http://schemas.microsoft.com/office/drawing/2014/main" id="{69452C9C-976C-27D8-10AA-9AED3F738DEC}"/>
              </a:ext>
            </a:extLst>
          </p:cNvPr>
          <p:cNvSpPr/>
          <p:nvPr/>
        </p:nvSpPr>
        <p:spPr>
          <a:xfrm>
            <a:off x="4853271" y="4059747"/>
            <a:ext cx="169002" cy="160735"/>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9" name="Google Shape;115;p20">
            <a:extLst>
              <a:ext uri="{FF2B5EF4-FFF2-40B4-BE49-F238E27FC236}">
                <a16:creationId xmlns:a16="http://schemas.microsoft.com/office/drawing/2014/main" id="{18D9CF76-310C-2C37-1679-9C8C4E7C88D5}"/>
              </a:ext>
            </a:extLst>
          </p:cNvPr>
          <p:cNvSpPr/>
          <p:nvPr/>
        </p:nvSpPr>
        <p:spPr>
          <a:xfrm>
            <a:off x="4326778" y="4010147"/>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234" name="Google Shape;136;p20">
            <a:extLst>
              <a:ext uri="{FF2B5EF4-FFF2-40B4-BE49-F238E27FC236}">
                <a16:creationId xmlns:a16="http://schemas.microsoft.com/office/drawing/2014/main" id="{395ADD7E-5F94-6F3C-8BF7-D0EF234605D0}"/>
              </a:ext>
            </a:extLst>
          </p:cNvPr>
          <p:cNvCxnSpPr>
            <a:cxnSpLocks/>
            <a:stCxn id="189" idx="6"/>
            <a:endCxn id="138" idx="2"/>
          </p:cNvCxnSpPr>
          <p:nvPr/>
        </p:nvCxnSpPr>
        <p:spPr>
          <a:xfrm>
            <a:off x="4428440" y="4061963"/>
            <a:ext cx="131141" cy="1303"/>
          </a:xfrm>
          <a:prstGeom prst="straightConnector1">
            <a:avLst/>
          </a:prstGeom>
          <a:noFill/>
          <a:ln w="12700" cap="flat" cmpd="sng">
            <a:solidFill>
              <a:schemeClr val="dk2"/>
            </a:solidFill>
            <a:prstDash val="solid"/>
            <a:round/>
            <a:headEnd type="none" w="med" len="med"/>
            <a:tailEnd type="none" w="med" len="med"/>
          </a:ln>
        </p:spPr>
      </p:cxnSp>
      <p:cxnSp>
        <p:nvCxnSpPr>
          <p:cNvPr id="238" name="Google Shape;140;p20">
            <a:extLst>
              <a:ext uri="{FF2B5EF4-FFF2-40B4-BE49-F238E27FC236}">
                <a16:creationId xmlns:a16="http://schemas.microsoft.com/office/drawing/2014/main" id="{E46450F7-E3BC-B0B7-DA89-7AC1A4BA64B4}"/>
              </a:ext>
            </a:extLst>
          </p:cNvPr>
          <p:cNvCxnSpPr>
            <a:cxnSpLocks/>
            <a:stCxn id="189" idx="6"/>
            <a:endCxn id="139" idx="2"/>
          </p:cNvCxnSpPr>
          <p:nvPr/>
        </p:nvCxnSpPr>
        <p:spPr>
          <a:xfrm>
            <a:off x="4428440" y="4061963"/>
            <a:ext cx="131141" cy="171623"/>
          </a:xfrm>
          <a:prstGeom prst="straightConnector1">
            <a:avLst/>
          </a:prstGeom>
          <a:noFill/>
          <a:ln w="12700" cap="flat" cmpd="sng">
            <a:solidFill>
              <a:schemeClr val="dk2"/>
            </a:solidFill>
            <a:prstDash val="solid"/>
            <a:round/>
            <a:headEnd type="none" w="med" len="med"/>
            <a:tailEnd type="none" w="med" len="med"/>
          </a:ln>
        </p:spPr>
      </p:cxnSp>
      <p:sp>
        <p:nvSpPr>
          <p:cNvPr id="242" name="TextBox 241">
            <a:extLst>
              <a:ext uri="{FF2B5EF4-FFF2-40B4-BE49-F238E27FC236}">
                <a16:creationId xmlns:a16="http://schemas.microsoft.com/office/drawing/2014/main" id="{A5BE966A-48C0-2B77-F2A8-18C20EC5DDC8}"/>
              </a:ext>
            </a:extLst>
          </p:cNvPr>
          <p:cNvSpPr txBox="1"/>
          <p:nvPr/>
        </p:nvSpPr>
        <p:spPr>
          <a:xfrm>
            <a:off x="7755281" y="1739840"/>
            <a:ext cx="184731" cy="307777"/>
          </a:xfrm>
          <a:prstGeom prst="rect">
            <a:avLst/>
          </a:prstGeom>
          <a:noFill/>
        </p:spPr>
        <p:txBody>
          <a:bodyPr wrap="none" rtlCol="0">
            <a:spAutoFit/>
          </a:bodyPr>
          <a:lstStyle/>
          <a:p>
            <a:endParaRPr lang="en-US" dirty="0"/>
          </a:p>
        </p:txBody>
      </p:sp>
      <p:sp>
        <p:nvSpPr>
          <p:cNvPr id="279" name="Google Shape;115;p20">
            <a:extLst>
              <a:ext uri="{FF2B5EF4-FFF2-40B4-BE49-F238E27FC236}">
                <a16:creationId xmlns:a16="http://schemas.microsoft.com/office/drawing/2014/main" id="{B84C203C-E39D-2A69-694F-BD94D7A36C18}"/>
              </a:ext>
            </a:extLst>
          </p:cNvPr>
          <p:cNvSpPr/>
          <p:nvPr/>
        </p:nvSpPr>
        <p:spPr>
          <a:xfrm>
            <a:off x="7120089" y="4183354"/>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80" name="Google Shape;117;p20">
            <a:extLst>
              <a:ext uri="{FF2B5EF4-FFF2-40B4-BE49-F238E27FC236}">
                <a16:creationId xmlns:a16="http://schemas.microsoft.com/office/drawing/2014/main" id="{2A313F31-F1F0-841E-E740-3A9B7F307834}"/>
              </a:ext>
            </a:extLst>
          </p:cNvPr>
          <p:cNvSpPr/>
          <p:nvPr/>
        </p:nvSpPr>
        <p:spPr>
          <a:xfrm>
            <a:off x="7352892" y="4011450"/>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sp>
        <p:nvSpPr>
          <p:cNvPr id="281" name="Google Shape;118;p20">
            <a:extLst>
              <a:ext uri="{FF2B5EF4-FFF2-40B4-BE49-F238E27FC236}">
                <a16:creationId xmlns:a16="http://schemas.microsoft.com/office/drawing/2014/main" id="{BF9E1E5F-FB4E-82F7-062E-78E8257522BB}"/>
              </a:ext>
            </a:extLst>
          </p:cNvPr>
          <p:cNvSpPr/>
          <p:nvPr/>
        </p:nvSpPr>
        <p:spPr>
          <a:xfrm>
            <a:off x="7352892" y="4181770"/>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282" name="Google Shape;136;p20">
            <a:extLst>
              <a:ext uri="{FF2B5EF4-FFF2-40B4-BE49-F238E27FC236}">
                <a16:creationId xmlns:a16="http://schemas.microsoft.com/office/drawing/2014/main" id="{0B5E3FB1-BC51-4218-7279-2569E41CE0B4}"/>
              </a:ext>
            </a:extLst>
          </p:cNvPr>
          <p:cNvCxnSpPr>
            <a:cxnSpLocks/>
            <a:stCxn id="279" idx="6"/>
            <a:endCxn id="280" idx="2"/>
          </p:cNvCxnSpPr>
          <p:nvPr/>
        </p:nvCxnSpPr>
        <p:spPr>
          <a:xfrm flipV="1">
            <a:off x="7221751" y="4063266"/>
            <a:ext cx="131141" cy="171904"/>
          </a:xfrm>
          <a:prstGeom prst="straightConnector1">
            <a:avLst/>
          </a:prstGeom>
          <a:noFill/>
          <a:ln w="12700" cap="flat" cmpd="sng">
            <a:solidFill>
              <a:schemeClr val="dk2"/>
            </a:solidFill>
            <a:prstDash val="solid"/>
            <a:round/>
            <a:headEnd type="none" w="med" len="med"/>
            <a:tailEnd type="none" w="med" len="med"/>
          </a:ln>
        </p:spPr>
      </p:cxnSp>
      <p:cxnSp>
        <p:nvCxnSpPr>
          <p:cNvPr id="283" name="Google Shape;139;p20">
            <a:extLst>
              <a:ext uri="{FF2B5EF4-FFF2-40B4-BE49-F238E27FC236}">
                <a16:creationId xmlns:a16="http://schemas.microsoft.com/office/drawing/2014/main" id="{061A5131-3842-1700-9B29-064C334DF2C3}"/>
              </a:ext>
            </a:extLst>
          </p:cNvPr>
          <p:cNvCxnSpPr>
            <a:cxnSpLocks/>
            <a:stCxn id="279" idx="6"/>
            <a:endCxn id="281" idx="2"/>
          </p:cNvCxnSpPr>
          <p:nvPr/>
        </p:nvCxnSpPr>
        <p:spPr>
          <a:xfrm flipV="1">
            <a:off x="7221751" y="4233586"/>
            <a:ext cx="131141" cy="1584"/>
          </a:xfrm>
          <a:prstGeom prst="straightConnector1">
            <a:avLst/>
          </a:prstGeom>
          <a:noFill/>
          <a:ln w="12700" cap="flat" cmpd="sng">
            <a:solidFill>
              <a:schemeClr val="dk2"/>
            </a:solidFill>
            <a:prstDash val="solid"/>
            <a:round/>
            <a:headEnd type="none" w="med" len="med"/>
            <a:tailEnd type="none" w="med" len="med"/>
          </a:ln>
        </p:spPr>
      </p:cxnSp>
      <p:sp>
        <p:nvSpPr>
          <p:cNvPr id="284" name="Google Shape;142;p20">
            <a:extLst>
              <a:ext uri="{FF2B5EF4-FFF2-40B4-BE49-F238E27FC236}">
                <a16:creationId xmlns:a16="http://schemas.microsoft.com/office/drawing/2014/main" id="{1B7700E5-4448-B00E-60B5-CE654EC2D1F7}"/>
              </a:ext>
            </a:extLst>
          </p:cNvPr>
          <p:cNvSpPr/>
          <p:nvPr/>
        </p:nvSpPr>
        <p:spPr>
          <a:xfrm>
            <a:off x="6743281" y="3963049"/>
            <a:ext cx="169002" cy="160973"/>
          </a:xfrm>
          <a:prstGeom prst="rect">
            <a:avLst/>
          </a:prstGeom>
          <a:solidFill>
            <a:srgbClr val="AFEA9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5" name="Google Shape;143;p20">
            <a:extLst>
              <a:ext uri="{FF2B5EF4-FFF2-40B4-BE49-F238E27FC236}">
                <a16:creationId xmlns:a16="http://schemas.microsoft.com/office/drawing/2014/main" id="{85F18CD4-14CB-E86C-474F-12014B521DF2}"/>
              </a:ext>
            </a:extLst>
          </p:cNvPr>
          <p:cNvSpPr/>
          <p:nvPr/>
        </p:nvSpPr>
        <p:spPr>
          <a:xfrm rot="10800000" flipV="1">
            <a:off x="6743274" y="4159209"/>
            <a:ext cx="169002" cy="160973"/>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800" dirty="0">
                <a:latin typeface="MS Reference Sans Serif" panose="020B0604030504040204" pitchFamily="34" charset="0"/>
              </a:rPr>
              <a:t> </a:t>
            </a:r>
            <a:endParaRPr sz="800" dirty="0">
              <a:latin typeface="MS Reference Sans Serif" panose="020B0604030504040204" pitchFamily="34" charset="0"/>
            </a:endParaRPr>
          </a:p>
        </p:txBody>
      </p:sp>
      <p:sp>
        <p:nvSpPr>
          <p:cNvPr id="286" name="Google Shape;145;p20">
            <a:extLst>
              <a:ext uri="{FF2B5EF4-FFF2-40B4-BE49-F238E27FC236}">
                <a16:creationId xmlns:a16="http://schemas.microsoft.com/office/drawing/2014/main" id="{8DEDBE45-C026-FCEC-BE56-9AA266A7AE2C}"/>
              </a:ext>
            </a:extLst>
          </p:cNvPr>
          <p:cNvSpPr/>
          <p:nvPr/>
        </p:nvSpPr>
        <p:spPr>
          <a:xfrm>
            <a:off x="6743274" y="3762110"/>
            <a:ext cx="169002" cy="165750"/>
          </a:xfrm>
          <a:prstGeom prst="rect">
            <a:avLst/>
          </a:prstGeom>
          <a:solidFill>
            <a:srgbClr val="FFD9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7" name="Google Shape;143;p20">
            <a:extLst>
              <a:ext uri="{FF2B5EF4-FFF2-40B4-BE49-F238E27FC236}">
                <a16:creationId xmlns:a16="http://schemas.microsoft.com/office/drawing/2014/main" id="{F93DFA28-89EA-53E4-D198-5083C7C51BC4}"/>
              </a:ext>
            </a:extLst>
          </p:cNvPr>
          <p:cNvSpPr/>
          <p:nvPr/>
        </p:nvSpPr>
        <p:spPr>
          <a:xfrm>
            <a:off x="7646582" y="4059747"/>
            <a:ext cx="169002" cy="160735"/>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8" name="Google Shape;115;p20">
            <a:extLst>
              <a:ext uri="{FF2B5EF4-FFF2-40B4-BE49-F238E27FC236}">
                <a16:creationId xmlns:a16="http://schemas.microsoft.com/office/drawing/2014/main" id="{DAD30CFA-8BAE-E804-9063-654A6CF8C6BB}"/>
              </a:ext>
            </a:extLst>
          </p:cNvPr>
          <p:cNvSpPr/>
          <p:nvPr/>
        </p:nvSpPr>
        <p:spPr>
          <a:xfrm>
            <a:off x="7120089" y="4010147"/>
            <a:ext cx="101662" cy="103631"/>
          </a:xfrm>
          <a:prstGeom prst="ellipse">
            <a:avLst/>
          </a:prstGeom>
          <a:solidFill>
            <a:schemeClr val="lt2"/>
          </a:solidFill>
          <a:ln w="12700" cap="flat" cmpd="sng">
            <a:solidFill>
              <a:schemeClr val="dk2"/>
            </a:solidFill>
            <a:prstDash val="solid"/>
            <a:round/>
            <a:headEnd type="none" w="sm" len="sm"/>
            <a:tailEnd type="none" w="sm" len="sm"/>
          </a:ln>
        </p:spPr>
        <p:txBody>
          <a:bodyPr spcFirstLastPara="1" wrap="square" lIns="93625" tIns="93625" rIns="93625" bIns="93625" anchor="ctr" anchorCtr="0">
            <a:noAutofit/>
          </a:bodyPr>
          <a:lstStyle/>
          <a:p>
            <a:pPr marL="0" lvl="0" indent="0" algn="ctr" rtl="0">
              <a:spcBef>
                <a:spcPts val="0"/>
              </a:spcBef>
              <a:spcAft>
                <a:spcPts val="0"/>
              </a:spcAft>
              <a:buNone/>
            </a:pPr>
            <a:endParaRPr sz="1433"/>
          </a:p>
        </p:txBody>
      </p:sp>
      <p:cxnSp>
        <p:nvCxnSpPr>
          <p:cNvPr id="289" name="Google Shape;136;p20">
            <a:extLst>
              <a:ext uri="{FF2B5EF4-FFF2-40B4-BE49-F238E27FC236}">
                <a16:creationId xmlns:a16="http://schemas.microsoft.com/office/drawing/2014/main" id="{DEFD3C73-543A-1993-C3AB-FAEFB2EF938F}"/>
              </a:ext>
            </a:extLst>
          </p:cNvPr>
          <p:cNvCxnSpPr>
            <a:cxnSpLocks/>
            <a:stCxn id="288" idx="6"/>
            <a:endCxn id="280" idx="2"/>
          </p:cNvCxnSpPr>
          <p:nvPr/>
        </p:nvCxnSpPr>
        <p:spPr>
          <a:xfrm>
            <a:off x="7221751" y="4061963"/>
            <a:ext cx="131141" cy="1303"/>
          </a:xfrm>
          <a:prstGeom prst="straightConnector1">
            <a:avLst/>
          </a:prstGeom>
          <a:noFill/>
          <a:ln w="12700" cap="flat" cmpd="sng">
            <a:solidFill>
              <a:schemeClr val="dk2"/>
            </a:solidFill>
            <a:prstDash val="solid"/>
            <a:round/>
            <a:headEnd type="none" w="med" len="med"/>
            <a:tailEnd type="none" w="med" len="med"/>
          </a:ln>
        </p:spPr>
      </p:cxnSp>
      <p:cxnSp>
        <p:nvCxnSpPr>
          <p:cNvPr id="290" name="Google Shape;140;p20">
            <a:extLst>
              <a:ext uri="{FF2B5EF4-FFF2-40B4-BE49-F238E27FC236}">
                <a16:creationId xmlns:a16="http://schemas.microsoft.com/office/drawing/2014/main" id="{A0604C44-2173-427E-4CED-1BB281BEEEC3}"/>
              </a:ext>
            </a:extLst>
          </p:cNvPr>
          <p:cNvCxnSpPr>
            <a:cxnSpLocks/>
            <a:stCxn id="288" idx="6"/>
            <a:endCxn id="281" idx="2"/>
          </p:cNvCxnSpPr>
          <p:nvPr/>
        </p:nvCxnSpPr>
        <p:spPr>
          <a:xfrm>
            <a:off x="7221751" y="4061963"/>
            <a:ext cx="131141" cy="171623"/>
          </a:xfrm>
          <a:prstGeom prst="straightConnector1">
            <a:avLst/>
          </a:prstGeom>
          <a:noFill/>
          <a:ln w="12700" cap="flat" cmpd="sng">
            <a:solidFill>
              <a:schemeClr val="dk2"/>
            </a:solidFill>
            <a:prstDash val="solid"/>
            <a:round/>
            <a:headEnd type="none" w="med" len="med"/>
            <a:tailEnd type="none" w="med" len="med"/>
          </a:ln>
        </p:spPr>
      </p:cxnSp>
      <p:sp>
        <p:nvSpPr>
          <p:cNvPr id="292" name="Google Shape;143;p20">
            <a:extLst>
              <a:ext uri="{FF2B5EF4-FFF2-40B4-BE49-F238E27FC236}">
                <a16:creationId xmlns:a16="http://schemas.microsoft.com/office/drawing/2014/main" id="{08AD931B-8D0F-8BD7-8A62-E6321C63CD33}"/>
              </a:ext>
            </a:extLst>
          </p:cNvPr>
          <p:cNvSpPr/>
          <p:nvPr/>
        </p:nvSpPr>
        <p:spPr>
          <a:xfrm rot="10800000" flipV="1">
            <a:off x="6743265" y="4347635"/>
            <a:ext cx="169004" cy="160973"/>
          </a:xfrm>
          <a:prstGeom prst="rect">
            <a:avLst/>
          </a:prstGeom>
          <a:solidFill>
            <a:srgbClr val="A4C2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800" dirty="0">
              <a:latin typeface="MS Reference Sans Serif" panose="020B0604030504040204" pitchFamily="34" charset="0"/>
            </a:endParaRPr>
          </a:p>
        </p:txBody>
      </p:sp>
      <p:sp>
        <p:nvSpPr>
          <p:cNvPr id="293" name="TextBox 292">
            <a:extLst>
              <a:ext uri="{FF2B5EF4-FFF2-40B4-BE49-F238E27FC236}">
                <a16:creationId xmlns:a16="http://schemas.microsoft.com/office/drawing/2014/main" id="{745AE2A9-5220-14D2-548A-C0DEA3DA618C}"/>
              </a:ext>
            </a:extLst>
          </p:cNvPr>
          <p:cNvSpPr txBox="1"/>
          <p:nvPr/>
        </p:nvSpPr>
        <p:spPr>
          <a:xfrm>
            <a:off x="6702337" y="4126656"/>
            <a:ext cx="245580" cy="215444"/>
          </a:xfrm>
          <a:prstGeom prst="rect">
            <a:avLst/>
          </a:prstGeom>
          <a:noFill/>
        </p:spPr>
        <p:txBody>
          <a:bodyPr wrap="none" rtlCol="0">
            <a:spAutoFit/>
          </a:bodyPr>
          <a:lstStyle/>
          <a:p>
            <a:r>
              <a:rPr lang="en-US" sz="800" dirty="0">
                <a:latin typeface="MS Reference Sans Serif" panose="020B0604030504040204" pitchFamily="34" charset="0"/>
              </a:rPr>
              <a:t>a</a:t>
            </a:r>
          </a:p>
        </p:txBody>
      </p:sp>
      <p:sp>
        <p:nvSpPr>
          <p:cNvPr id="294" name="TextBox 293">
            <a:extLst>
              <a:ext uri="{FF2B5EF4-FFF2-40B4-BE49-F238E27FC236}">
                <a16:creationId xmlns:a16="http://schemas.microsoft.com/office/drawing/2014/main" id="{39F8D8D3-37AD-6670-6A8E-B2F8A2C69C87}"/>
              </a:ext>
            </a:extLst>
          </p:cNvPr>
          <p:cNvSpPr txBox="1"/>
          <p:nvPr/>
        </p:nvSpPr>
        <p:spPr>
          <a:xfrm>
            <a:off x="6677674" y="4320183"/>
            <a:ext cx="311304" cy="215444"/>
          </a:xfrm>
          <a:prstGeom prst="rect">
            <a:avLst/>
          </a:prstGeom>
          <a:noFill/>
        </p:spPr>
        <p:txBody>
          <a:bodyPr wrap="none" rtlCol="0">
            <a:spAutoFit/>
          </a:bodyPr>
          <a:lstStyle/>
          <a:p>
            <a:r>
              <a:rPr lang="en-US" sz="800" dirty="0" err="1">
                <a:latin typeface="MS Reference Sans Serif" panose="020B0604030504040204" pitchFamily="34" charset="0"/>
              </a:rPr>
              <a:t>na</a:t>
            </a:r>
            <a:endParaRPr lang="en-US" sz="800" dirty="0">
              <a:latin typeface="MS Reference Sans Serif" panose="020B0604030504040204" pitchFamily="3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med" p14:dur="700">
        <p159:morph option="byObject"/>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685800" y="563754"/>
            <a:ext cx="8520600" cy="572700"/>
          </a:xfrm>
          <a:prstGeom prst="rect">
            <a:avLst/>
          </a:prstGeom>
        </p:spPr>
        <p:txBody>
          <a:bodyPr spcFirstLastPara="1" wrap="square" lIns="91425" tIns="91425" rIns="91425" bIns="91425" anchor="t" anchorCtr="0">
            <a:normAutofit/>
          </a:bodyPr>
          <a:lstStyle/>
          <a:p>
            <a:pPr lvl="0"/>
            <a:r>
              <a:rPr lang="LID65535" sz="2100" dirty="0">
                <a:latin typeface="MS Reference Sans Serif" panose="020B0604030504040204" pitchFamily="34" charset="0"/>
              </a:rPr>
              <a:t>Context-ANN best captures reversal learning behavior</a:t>
            </a:r>
          </a:p>
        </p:txBody>
      </p:sp>
      <p:pic>
        <p:nvPicPr>
          <p:cNvPr id="77" name="Google Shape;77;p16"/>
          <p:cNvPicPr preferRelativeResize="0"/>
          <p:nvPr/>
        </p:nvPicPr>
        <p:blipFill>
          <a:blip r:embed="rId3">
            <a:alphaModFix/>
          </a:blip>
          <a:stretch>
            <a:fillRect/>
          </a:stretch>
        </p:blipFill>
        <p:spPr>
          <a:xfrm>
            <a:off x="3314182" y="1049283"/>
            <a:ext cx="2456566" cy="1847629"/>
          </a:xfrm>
          <a:prstGeom prst="rect">
            <a:avLst/>
          </a:prstGeom>
          <a:noFill/>
          <a:ln>
            <a:noFill/>
          </a:ln>
        </p:spPr>
      </p:pic>
      <p:pic>
        <p:nvPicPr>
          <p:cNvPr id="78" name="Google Shape;78;p16"/>
          <p:cNvPicPr preferRelativeResize="0"/>
          <p:nvPr/>
        </p:nvPicPr>
        <p:blipFill>
          <a:blip r:embed="rId4">
            <a:alphaModFix/>
          </a:blip>
          <a:stretch>
            <a:fillRect/>
          </a:stretch>
        </p:blipFill>
        <p:spPr>
          <a:xfrm>
            <a:off x="3314183" y="3029663"/>
            <a:ext cx="2456566" cy="1790346"/>
          </a:xfrm>
          <a:prstGeom prst="rect">
            <a:avLst/>
          </a:prstGeom>
          <a:noFill/>
          <a:ln>
            <a:noFill/>
          </a:ln>
        </p:spPr>
      </p:pic>
      <p:pic>
        <p:nvPicPr>
          <p:cNvPr id="79" name="Google Shape;79;p16"/>
          <p:cNvPicPr preferRelativeResize="0"/>
          <p:nvPr/>
        </p:nvPicPr>
        <p:blipFill>
          <a:blip r:embed="rId5">
            <a:alphaModFix/>
          </a:blip>
          <a:stretch>
            <a:fillRect/>
          </a:stretch>
        </p:blipFill>
        <p:spPr>
          <a:xfrm>
            <a:off x="6244564" y="3060011"/>
            <a:ext cx="2234019" cy="1790346"/>
          </a:xfrm>
          <a:prstGeom prst="rect">
            <a:avLst/>
          </a:prstGeom>
          <a:noFill/>
          <a:ln>
            <a:noFill/>
          </a:ln>
        </p:spPr>
      </p:pic>
      <p:pic>
        <p:nvPicPr>
          <p:cNvPr id="80" name="Google Shape;80;p16"/>
          <p:cNvPicPr preferRelativeResize="0"/>
          <p:nvPr/>
        </p:nvPicPr>
        <p:blipFill>
          <a:blip r:embed="rId6">
            <a:alphaModFix/>
          </a:blip>
          <a:stretch>
            <a:fillRect/>
          </a:stretch>
        </p:blipFill>
        <p:spPr>
          <a:xfrm>
            <a:off x="6290221" y="1188316"/>
            <a:ext cx="2142706" cy="1727335"/>
          </a:xfrm>
          <a:prstGeom prst="rect">
            <a:avLst/>
          </a:prstGeom>
          <a:noFill/>
          <a:ln>
            <a:noFill/>
          </a:ln>
        </p:spPr>
      </p:pic>
      <p:pic>
        <p:nvPicPr>
          <p:cNvPr id="2" name="图片 1" descr="图表&#10;&#10;描述已自动生成">
            <a:extLst>
              <a:ext uri="{FF2B5EF4-FFF2-40B4-BE49-F238E27FC236}">
                <a16:creationId xmlns:a16="http://schemas.microsoft.com/office/drawing/2014/main" id="{DCC2FA88-E7F7-AA55-21E8-77FFBB5763EA}"/>
              </a:ext>
            </a:extLst>
          </p:cNvPr>
          <p:cNvPicPr>
            <a:picLocks noChangeAspect="1"/>
          </p:cNvPicPr>
          <p:nvPr/>
        </p:nvPicPr>
        <p:blipFill>
          <a:blip r:embed="rId7"/>
          <a:stretch>
            <a:fillRect/>
          </a:stretch>
        </p:blipFill>
        <p:spPr>
          <a:xfrm>
            <a:off x="798608" y="3119226"/>
            <a:ext cx="2444454" cy="1290800"/>
          </a:xfrm>
          <a:prstGeom prst="rect">
            <a:avLst/>
          </a:prstGeom>
        </p:spPr>
      </p:pic>
      <p:sp>
        <p:nvSpPr>
          <p:cNvPr id="3" name="文本框 2">
            <a:extLst>
              <a:ext uri="{FF2B5EF4-FFF2-40B4-BE49-F238E27FC236}">
                <a16:creationId xmlns:a16="http://schemas.microsoft.com/office/drawing/2014/main" id="{D0D8CF0C-6966-001F-39E9-F2ED6AB2682A}"/>
              </a:ext>
            </a:extLst>
          </p:cNvPr>
          <p:cNvSpPr txBox="1"/>
          <p:nvPr/>
        </p:nvSpPr>
        <p:spPr>
          <a:xfrm>
            <a:off x="960980" y="4491798"/>
            <a:ext cx="1833369" cy="253916"/>
          </a:xfrm>
          <a:prstGeom prst="rect">
            <a:avLst/>
          </a:prstGeom>
          <a:noFill/>
        </p:spPr>
        <p:txBody>
          <a:bodyPr wrap="square" rtlCol="0">
            <a:spAutoFit/>
          </a:bodyPr>
          <a:lstStyle/>
          <a:p>
            <a:r>
              <a:rPr lang="LID65535" sz="1000" dirty="0">
                <a:latin typeface="MS Reference Sans Serif" panose="020B0604030504040204" pitchFamily="34" charset="0"/>
              </a:rPr>
              <a:t>Nested Cross-Validation</a:t>
            </a:r>
          </a:p>
        </p:txBody>
      </p:sp>
      <p:grpSp>
        <p:nvGrpSpPr>
          <p:cNvPr id="4" name="组合 3">
            <a:extLst>
              <a:ext uri="{FF2B5EF4-FFF2-40B4-BE49-F238E27FC236}">
                <a16:creationId xmlns:a16="http://schemas.microsoft.com/office/drawing/2014/main" id="{97B0B0BF-526A-F5F0-FCD1-5AAE6E7A9308}"/>
              </a:ext>
            </a:extLst>
          </p:cNvPr>
          <p:cNvGrpSpPr/>
          <p:nvPr/>
        </p:nvGrpSpPr>
        <p:grpSpPr>
          <a:xfrm>
            <a:off x="711073" y="1380396"/>
            <a:ext cx="1981327" cy="1352342"/>
            <a:chOff x="8977014" y="1492655"/>
            <a:chExt cx="2364326" cy="1581242"/>
          </a:xfrm>
        </p:grpSpPr>
        <p:pic>
          <p:nvPicPr>
            <p:cNvPr id="5" name="图形 5" descr="猴子 轮廓">
              <a:extLst>
                <a:ext uri="{FF2B5EF4-FFF2-40B4-BE49-F238E27FC236}">
                  <a16:creationId xmlns:a16="http://schemas.microsoft.com/office/drawing/2014/main" id="{DFECACF2-6C6D-9954-4842-E7777972735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977014" y="2449204"/>
              <a:ext cx="569839" cy="569839"/>
            </a:xfrm>
            <a:prstGeom prst="rect">
              <a:avLst/>
            </a:prstGeom>
          </p:spPr>
        </p:pic>
        <p:pic>
          <p:nvPicPr>
            <p:cNvPr id="6" name="图形 11" descr="男人 轮廓">
              <a:extLst>
                <a:ext uri="{FF2B5EF4-FFF2-40B4-BE49-F238E27FC236}">
                  <a16:creationId xmlns:a16="http://schemas.microsoft.com/office/drawing/2014/main" id="{3ACEF41D-420D-9806-EE51-D20AEB1861B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977014" y="1602366"/>
              <a:ext cx="569839" cy="569839"/>
            </a:xfrm>
            <a:prstGeom prst="rect">
              <a:avLst/>
            </a:prstGeom>
          </p:spPr>
        </p:pic>
        <p:sp>
          <p:nvSpPr>
            <p:cNvPr id="7" name="圆角矩形 12">
              <a:extLst>
                <a:ext uri="{FF2B5EF4-FFF2-40B4-BE49-F238E27FC236}">
                  <a16:creationId xmlns:a16="http://schemas.microsoft.com/office/drawing/2014/main" id="{DFC287D9-4BFA-8782-F8A6-2AFD1FCADF91}"/>
                </a:ext>
              </a:extLst>
            </p:cNvPr>
            <p:cNvSpPr/>
            <p:nvPr/>
          </p:nvSpPr>
          <p:spPr>
            <a:xfrm>
              <a:off x="9606228" y="1492655"/>
              <a:ext cx="1735112" cy="67954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LID65535" sz="1000" dirty="0">
                  <a:solidFill>
                    <a:schemeClr val="tx1"/>
                  </a:solidFill>
                  <a:latin typeface="MS Reference Sans Serif" panose="020B0604030504040204" pitchFamily="34" charset="0"/>
                </a:rPr>
                <a:t>130 trials/session</a:t>
              </a:r>
            </a:p>
            <a:p>
              <a:pPr algn="ctr"/>
              <a:r>
                <a:rPr kumimoji="1" lang="LID65535" sz="1000" dirty="0">
                  <a:solidFill>
                    <a:schemeClr val="tx1"/>
                  </a:solidFill>
                  <a:latin typeface="MS Reference Sans Serif" panose="020B0604030504040204" pitchFamily="34" charset="0"/>
                </a:rPr>
                <a:t>699 sessions</a:t>
              </a:r>
            </a:p>
          </p:txBody>
        </p:sp>
        <p:sp>
          <p:nvSpPr>
            <p:cNvPr id="8" name="圆角矩形 13">
              <a:extLst>
                <a:ext uri="{FF2B5EF4-FFF2-40B4-BE49-F238E27FC236}">
                  <a16:creationId xmlns:a16="http://schemas.microsoft.com/office/drawing/2014/main" id="{FB556A2A-B9C7-81C1-EF5A-D216D61B2BB8}"/>
                </a:ext>
              </a:extLst>
            </p:cNvPr>
            <p:cNvSpPr/>
            <p:nvPr/>
          </p:nvSpPr>
          <p:spPr>
            <a:xfrm>
              <a:off x="9606228" y="2394348"/>
              <a:ext cx="1735112" cy="67954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LID65535" sz="1000" dirty="0">
                  <a:solidFill>
                    <a:schemeClr val="tx1"/>
                  </a:solidFill>
                  <a:latin typeface="MS Reference Sans Serif" panose="020B0604030504040204" pitchFamily="34" charset="0"/>
                </a:rPr>
                <a:t>80 trials/session</a:t>
              </a:r>
            </a:p>
            <a:p>
              <a:pPr algn="ctr"/>
              <a:r>
                <a:rPr kumimoji="1" lang="LID65535" sz="1000" dirty="0">
                  <a:solidFill>
                    <a:schemeClr val="tx1"/>
                  </a:solidFill>
                  <a:latin typeface="MS Reference Sans Serif" panose="020B0604030504040204" pitchFamily="34" charset="0"/>
                </a:rPr>
                <a:t>336 sessions</a:t>
              </a:r>
            </a:p>
          </p:txBody>
        </p:sp>
      </p:grpSp>
    </p:spTree>
  </p:cSld>
  <p:clrMapOvr>
    <a:masterClrMapping/>
  </p:clrMapOvr>
  <mc:AlternateContent xmlns:mc="http://schemas.openxmlformats.org/markup-compatibility/2006" xmlns:p14="http://schemas.microsoft.com/office/powerpoint/2010/main">
    <mc:Choice Requires="p14">
      <p:transition p14:dur="300">
        <p:fade thruBlk="1"/>
      </p:transition>
    </mc:Choice>
    <mc:Fallback xmlns="">
      <p:transition>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dissolve">
                                      <p:cBhvr>
                                        <p:cTn id="7" dur="300"/>
                                        <p:tgtEl>
                                          <p:spTgt spid="77"/>
                                        </p:tgtEl>
                                      </p:cBhvr>
                                    </p:animEffect>
                                  </p:childTnLst>
                                </p:cTn>
                              </p:par>
                              <p:par>
                                <p:cTn id="8" presetID="9" presetClass="entr" presetSubtype="0" fill="hold" nodeType="withEffect">
                                  <p:stCondLst>
                                    <p:cond delay="0"/>
                                  </p:stCondLst>
                                  <p:childTnLst>
                                    <p:set>
                                      <p:cBhvr>
                                        <p:cTn id="9" dur="1" fill="hold">
                                          <p:stCondLst>
                                            <p:cond delay="0"/>
                                          </p:stCondLst>
                                        </p:cTn>
                                        <p:tgtEl>
                                          <p:spTgt spid="78"/>
                                        </p:tgtEl>
                                        <p:attrNameLst>
                                          <p:attrName>style.visibility</p:attrName>
                                        </p:attrNameLst>
                                      </p:cBhvr>
                                      <p:to>
                                        <p:strVal val="visible"/>
                                      </p:to>
                                    </p:set>
                                    <p:animEffect transition="in" filter="dissolve">
                                      <p:cBhvr>
                                        <p:cTn id="10" dur="300"/>
                                        <p:tgtEl>
                                          <p:spTgt spid="7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80"/>
                                        </p:tgtEl>
                                        <p:attrNameLst>
                                          <p:attrName>style.visibility</p:attrName>
                                        </p:attrNameLst>
                                      </p:cBhvr>
                                      <p:to>
                                        <p:strVal val="visible"/>
                                      </p:to>
                                    </p:set>
                                    <p:animEffect transition="in" filter="dissolve">
                                      <p:cBhvr>
                                        <p:cTn id="15" dur="300"/>
                                        <p:tgtEl>
                                          <p:spTgt spid="80"/>
                                        </p:tgtEl>
                                      </p:cBhvr>
                                    </p:animEffect>
                                  </p:childTnLst>
                                </p:cTn>
                              </p:par>
                              <p:par>
                                <p:cTn id="16" presetID="9" presetClass="entr" presetSubtype="0" fill="hold" nodeType="withEffect">
                                  <p:stCondLst>
                                    <p:cond delay="0"/>
                                  </p:stCondLst>
                                  <p:childTnLst>
                                    <p:set>
                                      <p:cBhvr>
                                        <p:cTn id="17" dur="1" fill="hold">
                                          <p:stCondLst>
                                            <p:cond delay="0"/>
                                          </p:stCondLst>
                                        </p:cTn>
                                        <p:tgtEl>
                                          <p:spTgt spid="79"/>
                                        </p:tgtEl>
                                        <p:attrNameLst>
                                          <p:attrName>style.visibility</p:attrName>
                                        </p:attrNameLst>
                                      </p:cBhvr>
                                      <p:to>
                                        <p:strVal val="visible"/>
                                      </p:to>
                                    </p:set>
                                    <p:animEffect transition="in" filter="dissolve">
                                      <p:cBhvr>
                                        <p:cTn id="18" dur="3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pic>
        <p:nvPicPr>
          <p:cNvPr id="86" name="Google Shape;86;p17"/>
          <p:cNvPicPr preferRelativeResize="0"/>
          <p:nvPr/>
        </p:nvPicPr>
        <p:blipFill>
          <a:blip r:embed="rId3">
            <a:alphaModFix/>
          </a:blip>
          <a:stretch>
            <a:fillRect/>
          </a:stretch>
        </p:blipFill>
        <p:spPr>
          <a:xfrm>
            <a:off x="844925" y="1041538"/>
            <a:ext cx="7825357" cy="3820975"/>
          </a:xfrm>
          <a:prstGeom prst="rect">
            <a:avLst/>
          </a:prstGeom>
          <a:noFill/>
          <a:ln>
            <a:noFill/>
          </a:ln>
        </p:spPr>
      </p:pic>
      <p:cxnSp>
        <p:nvCxnSpPr>
          <p:cNvPr id="38" name="直接箭头连接符 37">
            <a:extLst>
              <a:ext uri="{FF2B5EF4-FFF2-40B4-BE49-F238E27FC236}">
                <a16:creationId xmlns:a16="http://schemas.microsoft.com/office/drawing/2014/main" id="{5FCFE98F-DD6B-6A32-65EC-90F34DE4B9C2}"/>
              </a:ext>
            </a:extLst>
          </p:cNvPr>
          <p:cNvCxnSpPr>
            <a:cxnSpLocks/>
          </p:cNvCxnSpPr>
          <p:nvPr/>
        </p:nvCxnSpPr>
        <p:spPr>
          <a:xfrm flipH="1" flipV="1">
            <a:off x="1332275" y="1858668"/>
            <a:ext cx="218168" cy="21095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接箭头连接符 40">
            <a:extLst>
              <a:ext uri="{FF2B5EF4-FFF2-40B4-BE49-F238E27FC236}">
                <a16:creationId xmlns:a16="http://schemas.microsoft.com/office/drawing/2014/main" id="{7DA12F45-AF67-FC3B-E58E-95EDC8554C5F}"/>
              </a:ext>
            </a:extLst>
          </p:cNvPr>
          <p:cNvCxnSpPr>
            <a:cxnSpLocks/>
          </p:cNvCxnSpPr>
          <p:nvPr/>
        </p:nvCxnSpPr>
        <p:spPr>
          <a:xfrm>
            <a:off x="3474945" y="2388188"/>
            <a:ext cx="262619" cy="24901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接箭头连接符 43">
            <a:extLst>
              <a:ext uri="{FF2B5EF4-FFF2-40B4-BE49-F238E27FC236}">
                <a16:creationId xmlns:a16="http://schemas.microsoft.com/office/drawing/2014/main" id="{F15F5951-E77C-D6B4-6E92-074F70460D34}"/>
              </a:ext>
            </a:extLst>
          </p:cNvPr>
          <p:cNvCxnSpPr>
            <a:cxnSpLocks/>
          </p:cNvCxnSpPr>
          <p:nvPr/>
        </p:nvCxnSpPr>
        <p:spPr>
          <a:xfrm>
            <a:off x="1884960" y="4170861"/>
            <a:ext cx="204107" cy="20410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直接箭头连接符 45">
            <a:extLst>
              <a:ext uri="{FF2B5EF4-FFF2-40B4-BE49-F238E27FC236}">
                <a16:creationId xmlns:a16="http://schemas.microsoft.com/office/drawing/2014/main" id="{C1E60670-56E6-F559-D3F4-5332CD227A80}"/>
              </a:ext>
            </a:extLst>
          </p:cNvPr>
          <p:cNvCxnSpPr>
            <a:cxnSpLocks/>
          </p:cNvCxnSpPr>
          <p:nvPr/>
        </p:nvCxnSpPr>
        <p:spPr>
          <a:xfrm flipH="1" flipV="1">
            <a:off x="2924723" y="3623832"/>
            <a:ext cx="186871" cy="19322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5" name="乘号 74">
            <a:extLst>
              <a:ext uri="{FF2B5EF4-FFF2-40B4-BE49-F238E27FC236}">
                <a16:creationId xmlns:a16="http://schemas.microsoft.com/office/drawing/2014/main" id="{0FBA0170-C8AA-04B0-24C7-9D9BFAC7215B}"/>
              </a:ext>
            </a:extLst>
          </p:cNvPr>
          <p:cNvSpPr/>
          <p:nvPr/>
        </p:nvSpPr>
        <p:spPr>
          <a:xfrm>
            <a:off x="1022900" y="1582965"/>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7" name="乘号 76">
            <a:extLst>
              <a:ext uri="{FF2B5EF4-FFF2-40B4-BE49-F238E27FC236}">
                <a16:creationId xmlns:a16="http://schemas.microsoft.com/office/drawing/2014/main" id="{F21D2D0B-2813-4F6F-A028-A5A95B8722F2}"/>
              </a:ext>
            </a:extLst>
          </p:cNvPr>
          <p:cNvSpPr/>
          <p:nvPr/>
        </p:nvSpPr>
        <p:spPr>
          <a:xfrm>
            <a:off x="3776718" y="2688769"/>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乘号 77">
            <a:extLst>
              <a:ext uri="{FF2B5EF4-FFF2-40B4-BE49-F238E27FC236}">
                <a16:creationId xmlns:a16="http://schemas.microsoft.com/office/drawing/2014/main" id="{72F69FE4-769A-29B4-0177-54FE7AD8BEA0}"/>
              </a:ext>
            </a:extLst>
          </p:cNvPr>
          <p:cNvSpPr/>
          <p:nvPr/>
        </p:nvSpPr>
        <p:spPr>
          <a:xfrm>
            <a:off x="6165946" y="1670050"/>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乘号 78">
            <a:extLst>
              <a:ext uri="{FF2B5EF4-FFF2-40B4-BE49-F238E27FC236}">
                <a16:creationId xmlns:a16="http://schemas.microsoft.com/office/drawing/2014/main" id="{44457D55-3006-4AD6-7FEF-0A598879CF91}"/>
              </a:ext>
            </a:extLst>
          </p:cNvPr>
          <p:cNvSpPr/>
          <p:nvPr/>
        </p:nvSpPr>
        <p:spPr>
          <a:xfrm>
            <a:off x="5944246" y="1854836"/>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0" name="乘号 79">
            <a:extLst>
              <a:ext uri="{FF2B5EF4-FFF2-40B4-BE49-F238E27FC236}">
                <a16:creationId xmlns:a16="http://schemas.microsoft.com/office/drawing/2014/main" id="{E3D9C8E4-58DE-4F2E-06A0-E89F9A59EF8E}"/>
              </a:ext>
            </a:extLst>
          </p:cNvPr>
          <p:cNvSpPr/>
          <p:nvPr/>
        </p:nvSpPr>
        <p:spPr>
          <a:xfrm>
            <a:off x="5590542" y="2157186"/>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1" name="乘号 80">
            <a:extLst>
              <a:ext uri="{FF2B5EF4-FFF2-40B4-BE49-F238E27FC236}">
                <a16:creationId xmlns:a16="http://schemas.microsoft.com/office/drawing/2014/main" id="{BA426330-F739-ED6D-CDE2-CC21C0405BAE}"/>
              </a:ext>
            </a:extLst>
          </p:cNvPr>
          <p:cNvSpPr/>
          <p:nvPr/>
        </p:nvSpPr>
        <p:spPr>
          <a:xfrm>
            <a:off x="5355139" y="2444750"/>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2" name="乘号 81">
            <a:extLst>
              <a:ext uri="{FF2B5EF4-FFF2-40B4-BE49-F238E27FC236}">
                <a16:creationId xmlns:a16="http://schemas.microsoft.com/office/drawing/2014/main" id="{29680FBD-443B-A2D6-6828-64362269AF8D}"/>
              </a:ext>
            </a:extLst>
          </p:cNvPr>
          <p:cNvSpPr/>
          <p:nvPr/>
        </p:nvSpPr>
        <p:spPr>
          <a:xfrm>
            <a:off x="5204368" y="2588532"/>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乘号 82">
            <a:extLst>
              <a:ext uri="{FF2B5EF4-FFF2-40B4-BE49-F238E27FC236}">
                <a16:creationId xmlns:a16="http://schemas.microsoft.com/office/drawing/2014/main" id="{83A6A95B-31AE-7048-ABB7-01F6131DCAD9}"/>
              </a:ext>
            </a:extLst>
          </p:cNvPr>
          <p:cNvSpPr/>
          <p:nvPr/>
        </p:nvSpPr>
        <p:spPr>
          <a:xfrm>
            <a:off x="5066942" y="2689860"/>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乘号 83">
            <a:extLst>
              <a:ext uri="{FF2B5EF4-FFF2-40B4-BE49-F238E27FC236}">
                <a16:creationId xmlns:a16="http://schemas.microsoft.com/office/drawing/2014/main" id="{2485E870-8218-216D-B760-281C62E41E69}"/>
              </a:ext>
            </a:extLst>
          </p:cNvPr>
          <p:cNvSpPr/>
          <p:nvPr/>
        </p:nvSpPr>
        <p:spPr>
          <a:xfrm>
            <a:off x="7608757" y="1875882"/>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7" name="乘号 86">
            <a:extLst>
              <a:ext uri="{FF2B5EF4-FFF2-40B4-BE49-F238E27FC236}">
                <a16:creationId xmlns:a16="http://schemas.microsoft.com/office/drawing/2014/main" id="{5B1F1929-EC52-5147-97C6-0DB890691BEF}"/>
              </a:ext>
            </a:extLst>
          </p:cNvPr>
          <p:cNvSpPr/>
          <p:nvPr/>
        </p:nvSpPr>
        <p:spPr>
          <a:xfrm>
            <a:off x="7264130" y="2231051"/>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乘号 87">
            <a:extLst>
              <a:ext uri="{FF2B5EF4-FFF2-40B4-BE49-F238E27FC236}">
                <a16:creationId xmlns:a16="http://schemas.microsoft.com/office/drawing/2014/main" id="{98041FF0-827B-5682-12B5-2FD83231D906}"/>
              </a:ext>
            </a:extLst>
          </p:cNvPr>
          <p:cNvSpPr/>
          <p:nvPr/>
        </p:nvSpPr>
        <p:spPr>
          <a:xfrm>
            <a:off x="6990993" y="2486023"/>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乘号 88">
            <a:extLst>
              <a:ext uri="{FF2B5EF4-FFF2-40B4-BE49-F238E27FC236}">
                <a16:creationId xmlns:a16="http://schemas.microsoft.com/office/drawing/2014/main" id="{EC5BAD79-C5D8-FB6A-522C-0D73BD9D9ABA}"/>
              </a:ext>
            </a:extLst>
          </p:cNvPr>
          <p:cNvSpPr/>
          <p:nvPr/>
        </p:nvSpPr>
        <p:spPr>
          <a:xfrm>
            <a:off x="6857191" y="2623004"/>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乘号 89">
            <a:extLst>
              <a:ext uri="{FF2B5EF4-FFF2-40B4-BE49-F238E27FC236}">
                <a16:creationId xmlns:a16="http://schemas.microsoft.com/office/drawing/2014/main" id="{56F719BD-EFEB-7F91-8421-60D47A962AF5}"/>
              </a:ext>
            </a:extLst>
          </p:cNvPr>
          <p:cNvSpPr/>
          <p:nvPr/>
        </p:nvSpPr>
        <p:spPr>
          <a:xfrm>
            <a:off x="6706420" y="2751930"/>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1" name="乘号 90">
            <a:extLst>
              <a:ext uri="{FF2B5EF4-FFF2-40B4-BE49-F238E27FC236}">
                <a16:creationId xmlns:a16="http://schemas.microsoft.com/office/drawing/2014/main" id="{C70D7A56-5FF4-E7E7-7F9F-A2EC12FAA779}"/>
              </a:ext>
            </a:extLst>
          </p:cNvPr>
          <p:cNvSpPr/>
          <p:nvPr/>
        </p:nvSpPr>
        <p:spPr>
          <a:xfrm>
            <a:off x="6289950" y="3507469"/>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2" name="乘号 91">
            <a:extLst>
              <a:ext uri="{FF2B5EF4-FFF2-40B4-BE49-F238E27FC236}">
                <a16:creationId xmlns:a16="http://schemas.microsoft.com/office/drawing/2014/main" id="{70028E2F-3630-3FB6-CF62-F34959B8E289}"/>
              </a:ext>
            </a:extLst>
          </p:cNvPr>
          <p:cNvSpPr/>
          <p:nvPr/>
        </p:nvSpPr>
        <p:spPr>
          <a:xfrm>
            <a:off x="6023346" y="3803378"/>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3" name="乘号 92">
            <a:extLst>
              <a:ext uri="{FF2B5EF4-FFF2-40B4-BE49-F238E27FC236}">
                <a16:creationId xmlns:a16="http://schemas.microsoft.com/office/drawing/2014/main" id="{B17DF94F-DBA2-DFF9-5386-6A7D247DAC1F}"/>
              </a:ext>
            </a:extLst>
          </p:cNvPr>
          <p:cNvSpPr/>
          <p:nvPr/>
        </p:nvSpPr>
        <p:spPr>
          <a:xfrm>
            <a:off x="5833396" y="4016376"/>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4" name="乘号 93">
            <a:extLst>
              <a:ext uri="{FF2B5EF4-FFF2-40B4-BE49-F238E27FC236}">
                <a16:creationId xmlns:a16="http://schemas.microsoft.com/office/drawing/2014/main" id="{2E63ABE2-B949-9208-35DC-9DDFADC7F057}"/>
              </a:ext>
            </a:extLst>
          </p:cNvPr>
          <p:cNvSpPr/>
          <p:nvPr/>
        </p:nvSpPr>
        <p:spPr>
          <a:xfrm>
            <a:off x="5669753" y="4229374"/>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5" name="乘号 94">
            <a:extLst>
              <a:ext uri="{FF2B5EF4-FFF2-40B4-BE49-F238E27FC236}">
                <a16:creationId xmlns:a16="http://schemas.microsoft.com/office/drawing/2014/main" id="{67823663-CDAB-39AB-D1B9-3239B9DB0D78}"/>
              </a:ext>
            </a:extLst>
          </p:cNvPr>
          <p:cNvSpPr/>
          <p:nvPr/>
        </p:nvSpPr>
        <p:spPr>
          <a:xfrm>
            <a:off x="5558903" y="4436633"/>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6" name="乘号 95">
            <a:extLst>
              <a:ext uri="{FF2B5EF4-FFF2-40B4-BE49-F238E27FC236}">
                <a16:creationId xmlns:a16="http://schemas.microsoft.com/office/drawing/2014/main" id="{2C40AF06-1CA2-C641-A8D2-8D7AE3A6F793}"/>
              </a:ext>
            </a:extLst>
          </p:cNvPr>
          <p:cNvSpPr/>
          <p:nvPr/>
        </p:nvSpPr>
        <p:spPr>
          <a:xfrm>
            <a:off x="7727057" y="3316516"/>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7" name="乘号 96">
            <a:extLst>
              <a:ext uri="{FF2B5EF4-FFF2-40B4-BE49-F238E27FC236}">
                <a16:creationId xmlns:a16="http://schemas.microsoft.com/office/drawing/2014/main" id="{B4780041-1D82-9945-4914-9C04640CDBFC}"/>
              </a:ext>
            </a:extLst>
          </p:cNvPr>
          <p:cNvSpPr/>
          <p:nvPr/>
        </p:nvSpPr>
        <p:spPr>
          <a:xfrm>
            <a:off x="7387057" y="3615851"/>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8" name="乘号 97">
            <a:extLst>
              <a:ext uri="{FF2B5EF4-FFF2-40B4-BE49-F238E27FC236}">
                <a16:creationId xmlns:a16="http://schemas.microsoft.com/office/drawing/2014/main" id="{6C803E29-0BB5-A0FD-7D7B-393FCF8A7E81}"/>
              </a:ext>
            </a:extLst>
          </p:cNvPr>
          <p:cNvSpPr/>
          <p:nvPr/>
        </p:nvSpPr>
        <p:spPr>
          <a:xfrm>
            <a:off x="7185053" y="3768726"/>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乘号 98">
            <a:extLst>
              <a:ext uri="{FF2B5EF4-FFF2-40B4-BE49-F238E27FC236}">
                <a16:creationId xmlns:a16="http://schemas.microsoft.com/office/drawing/2014/main" id="{8BCA8530-251C-1BDF-8278-E5224A875660}"/>
              </a:ext>
            </a:extLst>
          </p:cNvPr>
          <p:cNvSpPr/>
          <p:nvPr/>
        </p:nvSpPr>
        <p:spPr>
          <a:xfrm>
            <a:off x="6968041" y="3901849"/>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乘号 99">
            <a:extLst>
              <a:ext uri="{FF2B5EF4-FFF2-40B4-BE49-F238E27FC236}">
                <a16:creationId xmlns:a16="http://schemas.microsoft.com/office/drawing/2014/main" id="{F22209B2-B2D0-4690-8669-8D2CB13AD522}"/>
              </a:ext>
            </a:extLst>
          </p:cNvPr>
          <p:cNvSpPr/>
          <p:nvPr/>
        </p:nvSpPr>
        <p:spPr>
          <a:xfrm>
            <a:off x="6746341" y="4029147"/>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乘号 1">
            <a:extLst>
              <a:ext uri="{FF2B5EF4-FFF2-40B4-BE49-F238E27FC236}">
                <a16:creationId xmlns:a16="http://schemas.microsoft.com/office/drawing/2014/main" id="{03EF9783-0315-E354-5591-EBF8FAA0D289}"/>
              </a:ext>
            </a:extLst>
          </p:cNvPr>
          <p:cNvSpPr/>
          <p:nvPr/>
        </p:nvSpPr>
        <p:spPr>
          <a:xfrm>
            <a:off x="2215243" y="4479855"/>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乘号 3">
            <a:extLst>
              <a:ext uri="{FF2B5EF4-FFF2-40B4-BE49-F238E27FC236}">
                <a16:creationId xmlns:a16="http://schemas.microsoft.com/office/drawing/2014/main" id="{6B84EB8B-5692-DC56-F575-39C99BD20FA8}"/>
              </a:ext>
            </a:extLst>
          </p:cNvPr>
          <p:cNvSpPr/>
          <p:nvPr/>
        </p:nvSpPr>
        <p:spPr>
          <a:xfrm>
            <a:off x="2627184" y="3335113"/>
            <a:ext cx="221700" cy="218620"/>
          </a:xfrm>
          <a:prstGeom prst="mathMultiply">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Google Shape;85;p17">
            <a:extLst>
              <a:ext uri="{FF2B5EF4-FFF2-40B4-BE49-F238E27FC236}">
                <a16:creationId xmlns:a16="http://schemas.microsoft.com/office/drawing/2014/main" id="{68A2A72E-1182-93B2-B4BC-AFFCB01E2F25}"/>
              </a:ext>
            </a:extLst>
          </p:cNvPr>
          <p:cNvSpPr txBox="1">
            <a:spLocks/>
          </p:cNvSpPr>
          <p:nvPr/>
        </p:nvSpPr>
        <p:spPr>
          <a:xfrm>
            <a:off x="610234" y="598488"/>
            <a:ext cx="8060045"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buSzPts val="990"/>
            </a:pPr>
            <a:r>
              <a:rPr lang="en-GB" sz="2100">
                <a:latin typeface="MS Reference Sans Serif" panose="020B0604030504040204" pitchFamily="34" charset="0"/>
              </a:rPr>
              <a:t>Flexible learning strategy in Context-ANN</a:t>
            </a:r>
            <a:endParaRPr lang="en-GB" sz="2100" dirty="0">
              <a:latin typeface="MS Reference Sans Serif" panose="020B0604030504040204" pitchFamily="34" charset="0"/>
            </a:endParaRPr>
          </a:p>
        </p:txBody>
      </p:sp>
      <p:cxnSp>
        <p:nvCxnSpPr>
          <p:cNvPr id="9" name="直接箭头连接符 8">
            <a:extLst>
              <a:ext uri="{FF2B5EF4-FFF2-40B4-BE49-F238E27FC236}">
                <a16:creationId xmlns:a16="http://schemas.microsoft.com/office/drawing/2014/main" id="{0B18A061-EC58-DEA2-54B0-DC3E91829230}"/>
              </a:ext>
            </a:extLst>
          </p:cNvPr>
          <p:cNvCxnSpPr>
            <a:cxnSpLocks/>
          </p:cNvCxnSpPr>
          <p:nvPr/>
        </p:nvCxnSpPr>
        <p:spPr>
          <a:xfrm flipH="1">
            <a:off x="5249635" y="2732314"/>
            <a:ext cx="45175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 name="直接箭头连接符 2">
            <a:extLst>
              <a:ext uri="{FF2B5EF4-FFF2-40B4-BE49-F238E27FC236}">
                <a16:creationId xmlns:a16="http://schemas.microsoft.com/office/drawing/2014/main" id="{DDE29FEB-4197-A56A-0387-B07817E95A34}"/>
              </a:ext>
            </a:extLst>
          </p:cNvPr>
          <p:cNvCxnSpPr>
            <a:cxnSpLocks/>
          </p:cNvCxnSpPr>
          <p:nvPr/>
        </p:nvCxnSpPr>
        <p:spPr>
          <a:xfrm>
            <a:off x="5241471" y="4465864"/>
            <a:ext cx="449036"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 name="直接箭头连接符 4">
            <a:extLst>
              <a:ext uri="{FF2B5EF4-FFF2-40B4-BE49-F238E27FC236}">
                <a16:creationId xmlns:a16="http://schemas.microsoft.com/office/drawing/2014/main" id="{DED04077-07D2-92D7-25C8-068D44FCD087}"/>
              </a:ext>
            </a:extLst>
          </p:cNvPr>
          <p:cNvCxnSpPr>
            <a:cxnSpLocks/>
          </p:cNvCxnSpPr>
          <p:nvPr/>
        </p:nvCxnSpPr>
        <p:spPr>
          <a:xfrm>
            <a:off x="6196693" y="3548743"/>
            <a:ext cx="20410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接箭头连接符 13">
            <a:extLst>
              <a:ext uri="{FF2B5EF4-FFF2-40B4-BE49-F238E27FC236}">
                <a16:creationId xmlns:a16="http://schemas.microsoft.com/office/drawing/2014/main" id="{280420CB-4B38-2F8D-5995-D26AB26AF121}"/>
              </a:ext>
            </a:extLst>
          </p:cNvPr>
          <p:cNvCxnSpPr>
            <a:cxnSpLocks/>
          </p:cNvCxnSpPr>
          <p:nvPr/>
        </p:nvCxnSpPr>
        <p:spPr>
          <a:xfrm flipV="1">
            <a:off x="6928756" y="4125686"/>
            <a:ext cx="0" cy="44631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接箭头连接符 16">
            <a:extLst>
              <a:ext uri="{FF2B5EF4-FFF2-40B4-BE49-F238E27FC236}">
                <a16:creationId xmlns:a16="http://schemas.microsoft.com/office/drawing/2014/main" id="{747BDC58-B612-5C42-A251-48B7FB2BA4C1}"/>
              </a:ext>
            </a:extLst>
          </p:cNvPr>
          <p:cNvCxnSpPr>
            <a:cxnSpLocks/>
          </p:cNvCxnSpPr>
          <p:nvPr/>
        </p:nvCxnSpPr>
        <p:spPr>
          <a:xfrm>
            <a:off x="6877956" y="2310493"/>
            <a:ext cx="0" cy="42182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接箭头连接符 19">
            <a:extLst>
              <a:ext uri="{FF2B5EF4-FFF2-40B4-BE49-F238E27FC236}">
                <a16:creationId xmlns:a16="http://schemas.microsoft.com/office/drawing/2014/main" id="{71A8DC52-8484-E947-06DD-CBC475CB4386}"/>
              </a:ext>
            </a:extLst>
          </p:cNvPr>
          <p:cNvCxnSpPr>
            <a:cxnSpLocks/>
          </p:cNvCxnSpPr>
          <p:nvPr/>
        </p:nvCxnSpPr>
        <p:spPr>
          <a:xfrm>
            <a:off x="7741104" y="1714500"/>
            <a:ext cx="0" cy="17417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接箭头连接符 25">
            <a:extLst>
              <a:ext uri="{FF2B5EF4-FFF2-40B4-BE49-F238E27FC236}">
                <a16:creationId xmlns:a16="http://schemas.microsoft.com/office/drawing/2014/main" id="{879138C3-F682-E2E6-25B6-67A34960A350}"/>
              </a:ext>
            </a:extLst>
          </p:cNvPr>
          <p:cNvCxnSpPr>
            <a:cxnSpLocks/>
          </p:cNvCxnSpPr>
          <p:nvPr/>
        </p:nvCxnSpPr>
        <p:spPr>
          <a:xfrm flipV="1">
            <a:off x="7830911" y="3453493"/>
            <a:ext cx="0" cy="16328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接箭头连接符 62">
            <a:extLst>
              <a:ext uri="{FF2B5EF4-FFF2-40B4-BE49-F238E27FC236}">
                <a16:creationId xmlns:a16="http://schemas.microsoft.com/office/drawing/2014/main" id="{ED9AB4C3-2BCA-E1A3-8791-9A4433EB5303}"/>
              </a:ext>
            </a:extLst>
          </p:cNvPr>
          <p:cNvCxnSpPr>
            <a:cxnSpLocks/>
          </p:cNvCxnSpPr>
          <p:nvPr/>
        </p:nvCxnSpPr>
        <p:spPr>
          <a:xfrm flipH="1">
            <a:off x="6297385" y="1801585"/>
            <a:ext cx="193222"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500"/>
                                        <p:tgtEl>
                                          <p:spTgt spid="7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7"/>
                                        </p:tgtEl>
                                        <p:attrNameLst>
                                          <p:attrName>style.visibility</p:attrName>
                                        </p:attrNameLst>
                                      </p:cBhvr>
                                      <p:to>
                                        <p:strVal val="visible"/>
                                      </p:to>
                                    </p:set>
                                    <p:animEffect transition="in" filter="fade">
                                      <p:cBhvr>
                                        <p:cTn id="10" dur="500"/>
                                        <p:tgtEl>
                                          <p:spTgt spid="7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3"/>
                                        </p:tgtEl>
                                        <p:attrNameLst>
                                          <p:attrName>style.visibility</p:attrName>
                                        </p:attrNameLst>
                                      </p:cBhvr>
                                      <p:to>
                                        <p:strVal val="visible"/>
                                      </p:to>
                                    </p:set>
                                    <p:animEffect transition="in" filter="fade">
                                      <p:cBhvr>
                                        <p:cTn id="13" dur="500"/>
                                        <p:tgtEl>
                                          <p:spTgt spid="8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2"/>
                                        </p:tgtEl>
                                        <p:attrNameLst>
                                          <p:attrName>style.visibility</p:attrName>
                                        </p:attrNameLst>
                                      </p:cBhvr>
                                      <p:to>
                                        <p:strVal val="visible"/>
                                      </p:to>
                                    </p:set>
                                    <p:animEffect transition="in" filter="fade">
                                      <p:cBhvr>
                                        <p:cTn id="16" dur="500"/>
                                        <p:tgtEl>
                                          <p:spTgt spid="8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1"/>
                                        </p:tgtEl>
                                        <p:attrNameLst>
                                          <p:attrName>style.visibility</p:attrName>
                                        </p:attrNameLst>
                                      </p:cBhvr>
                                      <p:to>
                                        <p:strVal val="visible"/>
                                      </p:to>
                                    </p:set>
                                    <p:animEffect transition="in" filter="fade">
                                      <p:cBhvr>
                                        <p:cTn id="19" dur="500"/>
                                        <p:tgtEl>
                                          <p:spTgt spid="8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0"/>
                                        </p:tgtEl>
                                        <p:attrNameLst>
                                          <p:attrName>style.visibility</p:attrName>
                                        </p:attrNameLst>
                                      </p:cBhvr>
                                      <p:to>
                                        <p:strVal val="visible"/>
                                      </p:to>
                                    </p:set>
                                    <p:animEffect transition="in" filter="fade">
                                      <p:cBhvr>
                                        <p:cTn id="22" dur="500"/>
                                        <p:tgtEl>
                                          <p:spTgt spid="8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9"/>
                                        </p:tgtEl>
                                        <p:attrNameLst>
                                          <p:attrName>style.visibility</p:attrName>
                                        </p:attrNameLst>
                                      </p:cBhvr>
                                      <p:to>
                                        <p:strVal val="visible"/>
                                      </p:to>
                                    </p:set>
                                    <p:animEffect transition="in" filter="fade">
                                      <p:cBhvr>
                                        <p:cTn id="25" dur="500"/>
                                        <p:tgtEl>
                                          <p:spTgt spid="7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8"/>
                                        </p:tgtEl>
                                        <p:attrNameLst>
                                          <p:attrName>style.visibility</p:attrName>
                                        </p:attrNameLst>
                                      </p:cBhvr>
                                      <p:to>
                                        <p:strVal val="visible"/>
                                      </p:to>
                                    </p:set>
                                    <p:animEffect transition="in" filter="fade">
                                      <p:cBhvr>
                                        <p:cTn id="28" dur="500"/>
                                        <p:tgtEl>
                                          <p:spTgt spid="7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90"/>
                                        </p:tgtEl>
                                        <p:attrNameLst>
                                          <p:attrName>style.visibility</p:attrName>
                                        </p:attrNameLst>
                                      </p:cBhvr>
                                      <p:to>
                                        <p:strVal val="visible"/>
                                      </p:to>
                                    </p:set>
                                    <p:animEffect transition="in" filter="fade">
                                      <p:cBhvr>
                                        <p:cTn id="31" dur="500"/>
                                        <p:tgtEl>
                                          <p:spTgt spid="9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9"/>
                                        </p:tgtEl>
                                        <p:attrNameLst>
                                          <p:attrName>style.visibility</p:attrName>
                                        </p:attrNameLst>
                                      </p:cBhvr>
                                      <p:to>
                                        <p:strVal val="visible"/>
                                      </p:to>
                                    </p:set>
                                    <p:animEffect transition="in" filter="fade">
                                      <p:cBhvr>
                                        <p:cTn id="34" dur="500"/>
                                        <p:tgtEl>
                                          <p:spTgt spid="8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88"/>
                                        </p:tgtEl>
                                        <p:attrNameLst>
                                          <p:attrName>style.visibility</p:attrName>
                                        </p:attrNameLst>
                                      </p:cBhvr>
                                      <p:to>
                                        <p:strVal val="visible"/>
                                      </p:to>
                                    </p:set>
                                    <p:animEffect transition="in" filter="fade">
                                      <p:cBhvr>
                                        <p:cTn id="37" dur="500"/>
                                        <p:tgtEl>
                                          <p:spTgt spid="88"/>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87"/>
                                        </p:tgtEl>
                                        <p:attrNameLst>
                                          <p:attrName>style.visibility</p:attrName>
                                        </p:attrNameLst>
                                      </p:cBhvr>
                                      <p:to>
                                        <p:strVal val="visible"/>
                                      </p:to>
                                    </p:set>
                                    <p:animEffect transition="in" filter="fade">
                                      <p:cBhvr>
                                        <p:cTn id="40" dur="500"/>
                                        <p:tgtEl>
                                          <p:spTgt spid="87"/>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84"/>
                                        </p:tgtEl>
                                        <p:attrNameLst>
                                          <p:attrName>style.visibility</p:attrName>
                                        </p:attrNameLst>
                                      </p:cBhvr>
                                      <p:to>
                                        <p:strVal val="visible"/>
                                      </p:to>
                                    </p:set>
                                    <p:animEffect transition="in" filter="fade">
                                      <p:cBhvr>
                                        <p:cTn id="43" dur="500"/>
                                        <p:tgtEl>
                                          <p:spTgt spid="84"/>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95"/>
                                        </p:tgtEl>
                                        <p:attrNameLst>
                                          <p:attrName>style.visibility</p:attrName>
                                        </p:attrNameLst>
                                      </p:cBhvr>
                                      <p:to>
                                        <p:strVal val="visible"/>
                                      </p:to>
                                    </p:set>
                                    <p:animEffect transition="in" filter="fade">
                                      <p:cBhvr>
                                        <p:cTn id="48" dur="500"/>
                                        <p:tgtEl>
                                          <p:spTgt spid="9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94"/>
                                        </p:tgtEl>
                                        <p:attrNameLst>
                                          <p:attrName>style.visibility</p:attrName>
                                        </p:attrNameLst>
                                      </p:cBhvr>
                                      <p:to>
                                        <p:strVal val="visible"/>
                                      </p:to>
                                    </p:set>
                                    <p:animEffect transition="in" filter="fade">
                                      <p:cBhvr>
                                        <p:cTn id="51" dur="500"/>
                                        <p:tgtEl>
                                          <p:spTgt spid="9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93"/>
                                        </p:tgtEl>
                                        <p:attrNameLst>
                                          <p:attrName>style.visibility</p:attrName>
                                        </p:attrNameLst>
                                      </p:cBhvr>
                                      <p:to>
                                        <p:strVal val="visible"/>
                                      </p:to>
                                    </p:set>
                                    <p:animEffect transition="in" filter="fade">
                                      <p:cBhvr>
                                        <p:cTn id="54" dur="500"/>
                                        <p:tgtEl>
                                          <p:spTgt spid="93"/>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92"/>
                                        </p:tgtEl>
                                        <p:attrNameLst>
                                          <p:attrName>style.visibility</p:attrName>
                                        </p:attrNameLst>
                                      </p:cBhvr>
                                      <p:to>
                                        <p:strVal val="visible"/>
                                      </p:to>
                                    </p:set>
                                    <p:animEffect transition="in" filter="fade">
                                      <p:cBhvr>
                                        <p:cTn id="57" dur="500"/>
                                        <p:tgtEl>
                                          <p:spTgt spid="9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91"/>
                                        </p:tgtEl>
                                        <p:attrNameLst>
                                          <p:attrName>style.visibility</p:attrName>
                                        </p:attrNameLst>
                                      </p:cBhvr>
                                      <p:to>
                                        <p:strVal val="visible"/>
                                      </p:to>
                                    </p:set>
                                    <p:animEffect transition="in" filter="fade">
                                      <p:cBhvr>
                                        <p:cTn id="60" dur="500"/>
                                        <p:tgtEl>
                                          <p:spTgt spid="91"/>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00"/>
                                        </p:tgtEl>
                                        <p:attrNameLst>
                                          <p:attrName>style.visibility</p:attrName>
                                        </p:attrNameLst>
                                      </p:cBhvr>
                                      <p:to>
                                        <p:strVal val="visible"/>
                                      </p:to>
                                    </p:set>
                                    <p:animEffect transition="in" filter="fade">
                                      <p:cBhvr>
                                        <p:cTn id="63" dur="500"/>
                                        <p:tgtEl>
                                          <p:spTgt spid="100"/>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99"/>
                                        </p:tgtEl>
                                        <p:attrNameLst>
                                          <p:attrName>style.visibility</p:attrName>
                                        </p:attrNameLst>
                                      </p:cBhvr>
                                      <p:to>
                                        <p:strVal val="visible"/>
                                      </p:to>
                                    </p:set>
                                    <p:animEffect transition="in" filter="fade">
                                      <p:cBhvr>
                                        <p:cTn id="66" dur="500"/>
                                        <p:tgtEl>
                                          <p:spTgt spid="99"/>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98"/>
                                        </p:tgtEl>
                                        <p:attrNameLst>
                                          <p:attrName>style.visibility</p:attrName>
                                        </p:attrNameLst>
                                      </p:cBhvr>
                                      <p:to>
                                        <p:strVal val="visible"/>
                                      </p:to>
                                    </p:set>
                                    <p:animEffect transition="in" filter="fade">
                                      <p:cBhvr>
                                        <p:cTn id="69" dur="500"/>
                                        <p:tgtEl>
                                          <p:spTgt spid="98"/>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97"/>
                                        </p:tgtEl>
                                        <p:attrNameLst>
                                          <p:attrName>style.visibility</p:attrName>
                                        </p:attrNameLst>
                                      </p:cBhvr>
                                      <p:to>
                                        <p:strVal val="visible"/>
                                      </p:to>
                                    </p:set>
                                    <p:animEffect transition="in" filter="fade">
                                      <p:cBhvr>
                                        <p:cTn id="72" dur="500"/>
                                        <p:tgtEl>
                                          <p:spTgt spid="97"/>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96"/>
                                        </p:tgtEl>
                                        <p:attrNameLst>
                                          <p:attrName>style.visibility</p:attrName>
                                        </p:attrNameLst>
                                      </p:cBhvr>
                                      <p:to>
                                        <p:strVal val="visible"/>
                                      </p:to>
                                    </p:set>
                                    <p:animEffect transition="in" filter="fade">
                                      <p:cBhvr>
                                        <p:cTn id="75" dur="500"/>
                                        <p:tgtEl>
                                          <p:spTgt spid="96"/>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
                                        </p:tgtEl>
                                        <p:attrNameLst>
                                          <p:attrName>style.visibility</p:attrName>
                                        </p:attrNameLst>
                                      </p:cBhvr>
                                      <p:to>
                                        <p:strVal val="visible"/>
                                      </p:to>
                                    </p:set>
                                    <p:animEffect transition="in" filter="fade">
                                      <p:cBhvr>
                                        <p:cTn id="78" dur="500"/>
                                        <p:tgtEl>
                                          <p:spTgt spid="2"/>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4"/>
                                        </p:tgtEl>
                                        <p:attrNameLst>
                                          <p:attrName>style.visibility</p:attrName>
                                        </p:attrNameLst>
                                      </p:cBhvr>
                                      <p:to>
                                        <p:strVal val="visible"/>
                                      </p:to>
                                    </p:set>
                                    <p:animEffect transition="in" filter="fade">
                                      <p:cBhvr>
                                        <p:cTn id="81" dur="500"/>
                                        <p:tgtEl>
                                          <p:spTgt spid="4"/>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38"/>
                                        </p:tgtEl>
                                        <p:attrNameLst>
                                          <p:attrName>style.visibility</p:attrName>
                                        </p:attrNameLst>
                                      </p:cBhvr>
                                      <p:to>
                                        <p:strVal val="visible"/>
                                      </p:to>
                                    </p:set>
                                    <p:animEffect transition="in" filter="fade">
                                      <p:cBhvr>
                                        <p:cTn id="86" dur="500"/>
                                        <p:tgtEl>
                                          <p:spTgt spid="38"/>
                                        </p:tgtEl>
                                      </p:cBhvr>
                                    </p:animEffect>
                                  </p:childTnLst>
                                </p:cTn>
                              </p:par>
                              <p:par>
                                <p:cTn id="87" presetID="10" presetClass="entr" presetSubtype="0" fill="hold" nodeType="withEffect">
                                  <p:stCondLst>
                                    <p:cond delay="0"/>
                                  </p:stCondLst>
                                  <p:childTnLst>
                                    <p:set>
                                      <p:cBhvr>
                                        <p:cTn id="88" dur="1" fill="hold">
                                          <p:stCondLst>
                                            <p:cond delay="0"/>
                                          </p:stCondLst>
                                        </p:cTn>
                                        <p:tgtEl>
                                          <p:spTgt spid="41"/>
                                        </p:tgtEl>
                                        <p:attrNameLst>
                                          <p:attrName>style.visibility</p:attrName>
                                        </p:attrNameLst>
                                      </p:cBhvr>
                                      <p:to>
                                        <p:strVal val="visible"/>
                                      </p:to>
                                    </p:set>
                                    <p:animEffect transition="in" filter="fade">
                                      <p:cBhvr>
                                        <p:cTn id="89" dur="500"/>
                                        <p:tgtEl>
                                          <p:spTgt spid="41"/>
                                        </p:tgtEl>
                                      </p:cBhvr>
                                    </p:animEffect>
                                  </p:childTnLst>
                                </p:cTn>
                              </p:par>
                              <p:par>
                                <p:cTn id="90" presetID="10" presetClass="entr" presetSubtype="0" fill="hold" nodeType="withEffect">
                                  <p:stCondLst>
                                    <p:cond delay="0"/>
                                  </p:stCondLst>
                                  <p:childTnLst>
                                    <p:set>
                                      <p:cBhvr>
                                        <p:cTn id="91" dur="1" fill="hold">
                                          <p:stCondLst>
                                            <p:cond delay="0"/>
                                          </p:stCondLst>
                                        </p:cTn>
                                        <p:tgtEl>
                                          <p:spTgt spid="44"/>
                                        </p:tgtEl>
                                        <p:attrNameLst>
                                          <p:attrName>style.visibility</p:attrName>
                                        </p:attrNameLst>
                                      </p:cBhvr>
                                      <p:to>
                                        <p:strVal val="visible"/>
                                      </p:to>
                                    </p:set>
                                    <p:animEffect transition="in" filter="fade">
                                      <p:cBhvr>
                                        <p:cTn id="92" dur="500"/>
                                        <p:tgtEl>
                                          <p:spTgt spid="44"/>
                                        </p:tgtEl>
                                      </p:cBhvr>
                                    </p:animEffect>
                                  </p:childTnLst>
                                </p:cTn>
                              </p:par>
                              <p:par>
                                <p:cTn id="93" presetID="10" presetClass="entr" presetSubtype="0" fill="hold" nodeType="withEffect">
                                  <p:stCondLst>
                                    <p:cond delay="0"/>
                                  </p:stCondLst>
                                  <p:childTnLst>
                                    <p:set>
                                      <p:cBhvr>
                                        <p:cTn id="94" dur="1" fill="hold">
                                          <p:stCondLst>
                                            <p:cond delay="0"/>
                                          </p:stCondLst>
                                        </p:cTn>
                                        <p:tgtEl>
                                          <p:spTgt spid="46"/>
                                        </p:tgtEl>
                                        <p:attrNameLst>
                                          <p:attrName>style.visibility</p:attrName>
                                        </p:attrNameLst>
                                      </p:cBhvr>
                                      <p:to>
                                        <p:strVal val="visible"/>
                                      </p:to>
                                    </p:set>
                                    <p:animEffect transition="in" filter="fade">
                                      <p:cBhvr>
                                        <p:cTn id="95" dur="500"/>
                                        <p:tgtEl>
                                          <p:spTgt spid="46"/>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9"/>
                                        </p:tgtEl>
                                        <p:attrNameLst>
                                          <p:attrName>style.visibility</p:attrName>
                                        </p:attrNameLst>
                                      </p:cBhvr>
                                      <p:to>
                                        <p:strVal val="visible"/>
                                      </p:to>
                                    </p:set>
                                    <p:animEffect transition="in" filter="fade">
                                      <p:cBhvr>
                                        <p:cTn id="100" dur="500"/>
                                        <p:tgtEl>
                                          <p:spTgt spid="9"/>
                                        </p:tgtEl>
                                      </p:cBhvr>
                                    </p:animEffect>
                                  </p:childTnLst>
                                </p:cTn>
                              </p:par>
                              <p:par>
                                <p:cTn id="101" presetID="10" presetClass="entr" presetSubtype="0" fill="hold" nodeType="withEffect">
                                  <p:stCondLst>
                                    <p:cond delay="0"/>
                                  </p:stCondLst>
                                  <p:childTnLst>
                                    <p:set>
                                      <p:cBhvr>
                                        <p:cTn id="102" dur="1" fill="hold">
                                          <p:stCondLst>
                                            <p:cond delay="0"/>
                                          </p:stCondLst>
                                        </p:cTn>
                                        <p:tgtEl>
                                          <p:spTgt spid="3"/>
                                        </p:tgtEl>
                                        <p:attrNameLst>
                                          <p:attrName>style.visibility</p:attrName>
                                        </p:attrNameLst>
                                      </p:cBhvr>
                                      <p:to>
                                        <p:strVal val="visible"/>
                                      </p:to>
                                    </p:set>
                                    <p:animEffect transition="in" filter="fade">
                                      <p:cBhvr>
                                        <p:cTn id="103" dur="500"/>
                                        <p:tgtEl>
                                          <p:spTgt spid="3"/>
                                        </p:tgtEl>
                                      </p:cBhvr>
                                    </p:animEffect>
                                  </p:childTnLst>
                                </p:cTn>
                              </p:par>
                              <p:par>
                                <p:cTn id="104" presetID="10" presetClass="entr" presetSubtype="0" fill="hold" nodeType="withEffect">
                                  <p:stCondLst>
                                    <p:cond delay="0"/>
                                  </p:stCondLst>
                                  <p:childTnLst>
                                    <p:set>
                                      <p:cBhvr>
                                        <p:cTn id="105" dur="1" fill="hold">
                                          <p:stCondLst>
                                            <p:cond delay="0"/>
                                          </p:stCondLst>
                                        </p:cTn>
                                        <p:tgtEl>
                                          <p:spTgt spid="14"/>
                                        </p:tgtEl>
                                        <p:attrNameLst>
                                          <p:attrName>style.visibility</p:attrName>
                                        </p:attrNameLst>
                                      </p:cBhvr>
                                      <p:to>
                                        <p:strVal val="visible"/>
                                      </p:to>
                                    </p:set>
                                    <p:animEffect transition="in" filter="fade">
                                      <p:cBhvr>
                                        <p:cTn id="106" dur="500"/>
                                        <p:tgtEl>
                                          <p:spTgt spid="14"/>
                                        </p:tgtEl>
                                      </p:cBhvr>
                                    </p:animEffect>
                                  </p:childTnLst>
                                </p:cTn>
                              </p:par>
                              <p:par>
                                <p:cTn id="107" presetID="10" presetClass="entr" presetSubtype="0" fill="hold" nodeType="withEffect">
                                  <p:stCondLst>
                                    <p:cond delay="0"/>
                                  </p:stCondLst>
                                  <p:childTnLst>
                                    <p:set>
                                      <p:cBhvr>
                                        <p:cTn id="108" dur="1" fill="hold">
                                          <p:stCondLst>
                                            <p:cond delay="0"/>
                                          </p:stCondLst>
                                        </p:cTn>
                                        <p:tgtEl>
                                          <p:spTgt spid="17"/>
                                        </p:tgtEl>
                                        <p:attrNameLst>
                                          <p:attrName>style.visibility</p:attrName>
                                        </p:attrNameLst>
                                      </p:cBhvr>
                                      <p:to>
                                        <p:strVal val="visible"/>
                                      </p:to>
                                    </p:set>
                                    <p:animEffect transition="in" filter="fade">
                                      <p:cBhvr>
                                        <p:cTn id="109" dur="500"/>
                                        <p:tgtEl>
                                          <p:spTgt spid="17"/>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nodeType="clickEffect">
                                  <p:stCondLst>
                                    <p:cond delay="0"/>
                                  </p:stCondLst>
                                  <p:childTnLst>
                                    <p:set>
                                      <p:cBhvr>
                                        <p:cTn id="113" dur="1" fill="hold">
                                          <p:stCondLst>
                                            <p:cond delay="0"/>
                                          </p:stCondLst>
                                        </p:cTn>
                                        <p:tgtEl>
                                          <p:spTgt spid="63"/>
                                        </p:tgtEl>
                                        <p:attrNameLst>
                                          <p:attrName>style.visibility</p:attrName>
                                        </p:attrNameLst>
                                      </p:cBhvr>
                                      <p:to>
                                        <p:strVal val="visible"/>
                                      </p:to>
                                    </p:set>
                                    <p:animEffect transition="in" filter="fade">
                                      <p:cBhvr>
                                        <p:cTn id="114" dur="500"/>
                                        <p:tgtEl>
                                          <p:spTgt spid="63"/>
                                        </p:tgtEl>
                                      </p:cBhvr>
                                    </p:animEffect>
                                  </p:childTnLst>
                                </p:cTn>
                              </p:par>
                              <p:par>
                                <p:cTn id="115" presetID="10" presetClass="entr" presetSubtype="0" fill="hold" nodeType="withEffect">
                                  <p:stCondLst>
                                    <p:cond delay="0"/>
                                  </p:stCondLst>
                                  <p:childTnLst>
                                    <p:set>
                                      <p:cBhvr>
                                        <p:cTn id="116" dur="1" fill="hold">
                                          <p:stCondLst>
                                            <p:cond delay="0"/>
                                          </p:stCondLst>
                                        </p:cTn>
                                        <p:tgtEl>
                                          <p:spTgt spid="20"/>
                                        </p:tgtEl>
                                        <p:attrNameLst>
                                          <p:attrName>style.visibility</p:attrName>
                                        </p:attrNameLst>
                                      </p:cBhvr>
                                      <p:to>
                                        <p:strVal val="visible"/>
                                      </p:to>
                                    </p:set>
                                    <p:animEffect transition="in" filter="fade">
                                      <p:cBhvr>
                                        <p:cTn id="117" dur="500"/>
                                        <p:tgtEl>
                                          <p:spTgt spid="20"/>
                                        </p:tgtEl>
                                      </p:cBhvr>
                                    </p:animEffect>
                                  </p:childTnLst>
                                </p:cTn>
                              </p:par>
                              <p:par>
                                <p:cTn id="118" presetID="10" presetClass="entr" presetSubtype="0" fill="hold" nodeType="withEffect">
                                  <p:stCondLst>
                                    <p:cond delay="0"/>
                                  </p:stCondLst>
                                  <p:childTnLst>
                                    <p:set>
                                      <p:cBhvr>
                                        <p:cTn id="119" dur="1" fill="hold">
                                          <p:stCondLst>
                                            <p:cond delay="0"/>
                                          </p:stCondLst>
                                        </p:cTn>
                                        <p:tgtEl>
                                          <p:spTgt spid="26"/>
                                        </p:tgtEl>
                                        <p:attrNameLst>
                                          <p:attrName>style.visibility</p:attrName>
                                        </p:attrNameLst>
                                      </p:cBhvr>
                                      <p:to>
                                        <p:strVal val="visible"/>
                                      </p:to>
                                    </p:set>
                                    <p:animEffect transition="in" filter="fade">
                                      <p:cBhvr>
                                        <p:cTn id="120" dur="500"/>
                                        <p:tgtEl>
                                          <p:spTgt spid="26"/>
                                        </p:tgtEl>
                                      </p:cBhvr>
                                    </p:animEffect>
                                  </p:childTnLst>
                                </p:cTn>
                              </p:par>
                              <p:par>
                                <p:cTn id="121" presetID="10" presetClass="entr" presetSubtype="0" fill="hold" nodeType="withEffect">
                                  <p:stCondLst>
                                    <p:cond delay="0"/>
                                  </p:stCondLst>
                                  <p:childTnLst>
                                    <p:set>
                                      <p:cBhvr>
                                        <p:cTn id="122" dur="1" fill="hold">
                                          <p:stCondLst>
                                            <p:cond delay="0"/>
                                          </p:stCondLst>
                                        </p:cTn>
                                        <p:tgtEl>
                                          <p:spTgt spid="5"/>
                                        </p:tgtEl>
                                        <p:attrNameLst>
                                          <p:attrName>style.visibility</p:attrName>
                                        </p:attrNameLst>
                                      </p:cBhvr>
                                      <p:to>
                                        <p:strVal val="visible"/>
                                      </p:to>
                                    </p:set>
                                    <p:animEffect transition="in" filter="fade">
                                      <p:cBhvr>
                                        <p:cTn id="1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77" grpId="0" animBg="1"/>
      <p:bldP spid="78" grpId="0" animBg="1"/>
      <p:bldP spid="79" grpId="0" animBg="1"/>
      <p:bldP spid="80" grpId="0" animBg="1"/>
      <p:bldP spid="81" grpId="0" animBg="1"/>
      <p:bldP spid="82" grpId="0" animBg="1"/>
      <p:bldP spid="83" grpId="0" animBg="1"/>
      <p:bldP spid="84"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2"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F0770DD-FE50-B373-E162-D709382952E9}"/>
              </a:ext>
            </a:extLst>
          </p:cNvPr>
          <p:cNvSpPr>
            <a:spLocks noGrp="1"/>
          </p:cNvSpPr>
          <p:nvPr>
            <p:ph type="title"/>
          </p:nvPr>
        </p:nvSpPr>
        <p:spPr>
          <a:xfrm>
            <a:off x="685800" y="666750"/>
            <a:ext cx="8520600" cy="572700"/>
          </a:xfrm>
        </p:spPr>
        <p:txBody>
          <a:bodyPr>
            <a:normAutofit/>
          </a:bodyPr>
          <a:lstStyle/>
          <a:p>
            <a:r>
              <a:rPr kumimoji="1" lang="en-US" altLang="zh-CN" sz="2100" dirty="0">
                <a:latin typeface="MS Reference Sans Serif" panose="020B0604030504040204" pitchFamily="34" charset="0"/>
              </a:rPr>
              <a:t>Conclusion</a:t>
            </a:r>
            <a:endParaRPr kumimoji="1" lang="zh-CN" altLang="en-US" sz="2100" dirty="0">
              <a:latin typeface="MS Reference Sans Serif" panose="020B0604030504040204" pitchFamily="34" charset="0"/>
            </a:endParaRPr>
          </a:p>
        </p:txBody>
      </p:sp>
      <p:sp>
        <p:nvSpPr>
          <p:cNvPr id="3" name="内容占位符 2">
            <a:extLst>
              <a:ext uri="{FF2B5EF4-FFF2-40B4-BE49-F238E27FC236}">
                <a16:creationId xmlns:a16="http://schemas.microsoft.com/office/drawing/2014/main" id="{845EDDE2-CDDC-88D0-46BC-63B71B0664CF}"/>
              </a:ext>
            </a:extLst>
          </p:cNvPr>
          <p:cNvSpPr>
            <a:spLocks noGrp="1"/>
          </p:cNvSpPr>
          <p:nvPr>
            <p:ph idx="1"/>
          </p:nvPr>
        </p:nvSpPr>
        <p:spPr>
          <a:xfrm>
            <a:off x="388625" y="1541599"/>
            <a:ext cx="8520600" cy="3416400"/>
          </a:xfrm>
        </p:spPr>
        <p:txBody>
          <a:bodyPr>
            <a:normAutofit/>
          </a:bodyPr>
          <a:lstStyle/>
          <a:p>
            <a:r>
              <a:rPr kumimoji="1" lang="en-US" altLang="zh-CN" dirty="0">
                <a:latin typeface="MS Reference Sans Serif" panose="020B0604030504040204" pitchFamily="34" charset="0"/>
              </a:rPr>
              <a:t>Hybrid cognitive-neural network model (</a:t>
            </a:r>
            <a:r>
              <a:rPr kumimoji="1" lang="en-US" altLang="zh-CN" dirty="0" err="1">
                <a:latin typeface="MS Reference Sans Serif" panose="020B0604030504040204" pitchFamily="34" charset="0"/>
              </a:rPr>
              <a:t>HybridANN</a:t>
            </a:r>
            <a:r>
              <a:rPr kumimoji="1" lang="en-US" altLang="zh-CN" dirty="0">
                <a:latin typeface="MS Reference Sans Serif" panose="020B0604030504040204" pitchFamily="34" charset="0"/>
              </a:rPr>
              <a:t>) captures human and monkey reversal learning behavior precisely.</a:t>
            </a:r>
          </a:p>
          <a:p>
            <a:r>
              <a:rPr kumimoji="1" lang="en-US" altLang="zh-CN" dirty="0">
                <a:latin typeface="MS Reference Sans Serif" panose="020B0604030504040204" pitchFamily="34" charset="0"/>
              </a:rPr>
              <a:t>By interpreting the network computation in </a:t>
            </a:r>
            <a:r>
              <a:rPr kumimoji="1" lang="en-US" altLang="zh-CN" dirty="0" err="1">
                <a:latin typeface="MS Reference Sans Serif" panose="020B0604030504040204" pitchFamily="34" charset="0"/>
              </a:rPr>
              <a:t>HybridANN</a:t>
            </a:r>
            <a:r>
              <a:rPr kumimoji="1" lang="en-US" altLang="zh-CN" dirty="0">
                <a:latin typeface="MS Reference Sans Serif" panose="020B0604030504040204" pitchFamily="34" charset="0"/>
              </a:rPr>
              <a:t>, we reveal the importance of context information and nonlinear value updating rule for reversal learning.</a:t>
            </a:r>
          </a:p>
          <a:p>
            <a:r>
              <a:rPr kumimoji="1" lang="en-US" altLang="zh-CN" dirty="0">
                <a:latin typeface="MS Reference Sans Serif" panose="020B0604030504040204" pitchFamily="34" charset="0"/>
              </a:rPr>
              <a:t>Future work would develop model to investigate the interaction between context and memory information together.</a:t>
            </a:r>
          </a:p>
        </p:txBody>
      </p:sp>
    </p:spTree>
    <p:extLst>
      <p:ext uri="{BB962C8B-B14F-4D97-AF65-F5344CB8AC3E}">
        <p14:creationId xmlns:p14="http://schemas.microsoft.com/office/powerpoint/2010/main" val="1745623348"/>
      </p:ext>
    </p:extLst>
  </p:cSld>
  <p:clrMapOvr>
    <a:masterClrMapping/>
  </p:clrMapOvr>
  <mc:AlternateContent xmlns:mc="http://schemas.openxmlformats.org/markup-compatibility/2006" xmlns:p14="http://schemas.microsoft.com/office/powerpoint/2010/main">
    <mc:Choice Requires="p14">
      <p:transition p14:dur="300">
        <p:fade thruBlk="1"/>
      </p:transition>
    </mc:Choice>
    <mc:Fallback xmlns="">
      <p:transition>
        <p:fade thruBlk="1"/>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3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3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3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1195</Words>
  <Application>Microsoft Macintosh PowerPoint</Application>
  <PresentationFormat>全屏显示(16:9)</PresentationFormat>
  <Paragraphs>85</Paragraphs>
  <Slides>10</Slides>
  <Notes>8</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10</vt:i4>
      </vt:variant>
    </vt:vector>
  </HeadingPairs>
  <TitlesOfParts>
    <vt:vector size="14" baseType="lpstr">
      <vt:lpstr>Arial</vt:lpstr>
      <vt:lpstr>MS Reference Sans Serif</vt:lpstr>
      <vt:lpstr>Roboto Serif</vt:lpstr>
      <vt:lpstr>Simple Light</vt:lpstr>
      <vt:lpstr>Interpretable Hybrid Neural-Cognitive Models Discover Cognitive Strategies Underlying Flexible Reversal Learning</vt:lpstr>
      <vt:lpstr>Research Background</vt:lpstr>
      <vt:lpstr>PowerPoint 演示文稿</vt:lpstr>
      <vt:lpstr>PowerPoint 演示文稿</vt:lpstr>
      <vt:lpstr>PowerPoint 演示文稿</vt:lpstr>
      <vt:lpstr>PowerPoint 演示文稿</vt:lpstr>
      <vt:lpstr>Context-ANN best captures reversal learning behavior</vt:lpstr>
      <vt:lpstr>PowerPoint 演示文稿</vt:lpstr>
      <vt:lpstr>Conclusion</vt:lpstr>
      <vt:lpstr>Thank you for listening!  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Interpretable Hybrid Neural-Cognitive Models Discover Cognitive Strategies Underlying Flexible Reversal Learning</dc:title>
  <cp:lastModifiedBy>Cao  Yifei</cp:lastModifiedBy>
  <cp:revision>24</cp:revision>
  <dcterms:modified xsi:type="dcterms:W3CDTF">2025-12-07T07:54:29Z</dcterms:modified>
</cp:coreProperties>
</file>